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8" r:id="rId3"/>
    <p:sldId id="260" r:id="rId4"/>
    <p:sldId id="262" r:id="rId5"/>
    <p:sldId id="296" r:id="rId6"/>
    <p:sldId id="265" r:id="rId7"/>
    <p:sldId id="269" r:id="rId8"/>
    <p:sldId id="295" r:id="rId9"/>
    <p:sldId id="268" r:id="rId10"/>
    <p:sldId id="266" r:id="rId11"/>
    <p:sldId id="273" r:id="rId12"/>
    <p:sldId id="274" r:id="rId13"/>
    <p:sldId id="275" r:id="rId14"/>
    <p:sldId id="299" r:id="rId15"/>
    <p:sldId id="300" r:id="rId16"/>
    <p:sldId id="279" r:id="rId17"/>
    <p:sldId id="280" r:id="rId18"/>
    <p:sldId id="281" r:id="rId19"/>
    <p:sldId id="282" r:id="rId20"/>
    <p:sldId id="288" r:id="rId21"/>
    <p:sldId id="290" r:id="rId22"/>
    <p:sldId id="291"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000"/>
    <a:srgbClr val="A5A5A5"/>
    <a:srgbClr val="70AD47"/>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6201" autoAdjust="0"/>
  </p:normalViewPr>
  <p:slideViewPr>
    <p:cSldViewPr snapToGrid="0">
      <p:cViewPr>
        <p:scale>
          <a:sx n="94" d="100"/>
          <a:sy n="94" d="100"/>
        </p:scale>
        <p:origin x="2080" y="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E9499-EFE8-43F0-9E92-82DBFE68632D}" type="datetimeFigureOut">
              <a:rPr lang="zh-CN" altLang="en-US" smtClean="0"/>
              <a:t>2022/6/2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C2AFA-A04B-44E0-A30A-DD9F247C6B1C}" type="slidenum">
              <a:rPr lang="zh-CN" altLang="en-US" smtClean="0"/>
              <a:t>‹#›</a:t>
            </a:fld>
            <a:endParaRPr lang="zh-CN" altLang="en-US"/>
          </a:p>
        </p:txBody>
      </p:sp>
    </p:spTree>
    <p:extLst>
      <p:ext uri="{BB962C8B-B14F-4D97-AF65-F5344CB8AC3E}">
        <p14:creationId xmlns:p14="http://schemas.microsoft.com/office/powerpoint/2010/main" val="102075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I’m </a:t>
            </a:r>
            <a:r>
              <a:rPr lang="en-US" altLang="zh-CN" dirty="0" err="1"/>
              <a:t>Liqiang</a:t>
            </a:r>
            <a:r>
              <a:rPr lang="en-US" altLang="zh-CN" dirty="0"/>
              <a:t> Jing, a second-year postgraduate</a:t>
            </a:r>
            <a:r>
              <a:rPr lang="en-US" altLang="zh-CN" baseline="0" dirty="0"/>
              <a:t> student </a:t>
            </a:r>
            <a:r>
              <a:rPr lang="en-US" altLang="zh-CN" baseline="0" dirty="0">
                <a:solidFill>
                  <a:schemeClr val="tx1"/>
                </a:solidFill>
              </a:rPr>
              <a:t>from Shandong University of China</a:t>
            </a:r>
            <a:r>
              <a:rPr lang="en-US" altLang="zh-CN" baseline="0" dirty="0"/>
              <a:t>. It is my pleasure to present our work </a:t>
            </a:r>
            <a:r>
              <a:rPr lang="en-US" altLang="zh-CN" b="0" baseline="0" dirty="0"/>
              <a:t>“</a:t>
            </a:r>
            <a:r>
              <a:rPr lang="en-US" altLang="zh-CN" sz="1200" b="1" dirty="0">
                <a:cs typeface="Calibri" panose="020F0502020204030204" pitchFamily="34" charset="0"/>
              </a:rPr>
              <a:t>V2P: Vision-to-Prompt based Multi-Modal Product Summary Generation</a:t>
            </a:r>
            <a:r>
              <a:rPr lang="en-US" altLang="zh-CN" b="0" baseline="0" dirty="0"/>
              <a:t>”. </a:t>
            </a:r>
            <a:endParaRPr lang="zh-CN" altLang="en-US" b="0" dirty="0"/>
          </a:p>
        </p:txBody>
      </p:sp>
      <p:sp>
        <p:nvSpPr>
          <p:cNvPr id="4" name="灯片编号占位符 3"/>
          <p:cNvSpPr>
            <a:spLocks noGrp="1"/>
          </p:cNvSpPr>
          <p:nvPr>
            <p:ph type="sldNum" sz="quarter" idx="5"/>
          </p:nvPr>
        </p:nvSpPr>
        <p:spPr/>
        <p:txBody>
          <a:bodyPr/>
          <a:lstStyle/>
          <a:p>
            <a:fld id="{CB0266FF-F507-0445-8DB3-BF7EB9488000}" type="slidenum">
              <a:rPr kumimoji="1" lang="zh-CN" altLang="en-US" smtClean="0"/>
              <a:t>1</a:t>
            </a:fld>
            <a:endParaRPr kumimoji="1" lang="zh-CN" altLang="en-US"/>
          </a:p>
        </p:txBody>
      </p:sp>
    </p:spTree>
    <p:extLst>
      <p:ext uri="{BB962C8B-B14F-4D97-AF65-F5344CB8AC3E}">
        <p14:creationId xmlns:p14="http://schemas.microsoft.com/office/powerpoint/2010/main" val="6751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To figure out these limitations, </a:t>
            </a:r>
            <a:r>
              <a:rPr lang="en" altLang="zh-CN" sz="1200" kern="1200" dirty="0">
                <a:solidFill>
                  <a:schemeClr val="tx1"/>
                </a:solidFill>
                <a:effectLst/>
                <a:latin typeface="+mn-lt"/>
                <a:ea typeface="+mn-ea"/>
                <a:cs typeface="+mn-cs"/>
              </a:rPr>
              <a:t>we propose an effective and robust Vision-to-Prompt based multi-modal product summary generation scheme, V2P for short</a:t>
            </a:r>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10</a:t>
            </a:fld>
            <a:endParaRPr lang="zh-CN" altLang="en-US"/>
          </a:p>
        </p:txBody>
      </p:sp>
    </p:spTree>
    <p:extLst>
      <p:ext uri="{BB962C8B-B14F-4D97-AF65-F5344CB8AC3E}">
        <p14:creationId xmlns:p14="http://schemas.microsoft.com/office/powerpoint/2010/main" val="216459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shown in Figure 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proposed V2T</a:t>
            </a:r>
            <a:r>
              <a:rPr lang="zh-CN" altLang="en-US" sz="1200" kern="1200" dirty="0">
                <a:solidFill>
                  <a:schemeClr val="tx1"/>
                </a:solidFill>
                <a:effectLst/>
                <a:latin typeface="+mn-lt"/>
                <a:ea typeface="+mn-ea"/>
                <a:cs typeface="+mn-cs"/>
              </a:rPr>
              <a:t> </a:t>
            </a:r>
            <a:r>
              <a:rPr lang="en-US" altLang="zh-CN" sz="1200" dirty="0">
                <a:solidFill>
                  <a:schemeClr val="tx1">
                    <a:lumMod val="95000"/>
                    <a:lumOff val="5000"/>
                  </a:schemeClr>
                </a:solidFill>
                <a:latin typeface="Calibri" panose="020F0502020204030204" pitchFamily="34" charset="0"/>
                <a:cs typeface="Calibri" panose="020F0502020204030204" pitchFamily="34" charset="0"/>
              </a:rPr>
              <a:t>consists of two key components: Vision-based Attribute</a:t>
            </a:r>
            <a:r>
              <a:rPr lang="zh-CN" altLang="en-US" sz="1200" dirty="0">
                <a:solidFill>
                  <a:schemeClr val="tx1">
                    <a:lumMod val="95000"/>
                    <a:lumOff val="5000"/>
                  </a:schemeClr>
                </a:solidFill>
                <a:latin typeface="Calibri" panose="020F0502020204030204" pitchFamily="34" charset="0"/>
                <a:cs typeface="Calibri" panose="020F0502020204030204" pitchFamily="34" charset="0"/>
              </a:rPr>
              <a:t> </a:t>
            </a:r>
            <a:r>
              <a:rPr lang="en-US" altLang="zh-CN" sz="1200" dirty="0">
                <a:solidFill>
                  <a:schemeClr val="tx1">
                    <a:lumMod val="95000"/>
                    <a:lumOff val="5000"/>
                  </a:schemeClr>
                </a:solidFill>
                <a:latin typeface="Calibri" panose="020F0502020204030204" pitchFamily="34" charset="0"/>
                <a:cs typeface="Calibri" panose="020F0502020204030204" pitchFamily="34" charset="0"/>
              </a:rPr>
              <a:t>Prediction, and</a:t>
            </a:r>
            <a:r>
              <a:rPr lang="zh-CN" altLang="en-US" sz="1200" dirty="0">
                <a:solidFill>
                  <a:schemeClr val="tx1">
                    <a:lumMod val="95000"/>
                    <a:lumOff val="5000"/>
                  </a:schemeClr>
                </a:solidFill>
                <a:latin typeface="Calibri" panose="020F0502020204030204" pitchFamily="34" charset="0"/>
                <a:cs typeface="Calibri" panose="020F0502020204030204" pitchFamily="34" charset="0"/>
              </a:rPr>
              <a:t> </a:t>
            </a:r>
            <a:r>
              <a:rPr lang="en-US" altLang="zh-CN" sz="1200" dirty="0">
                <a:solidFill>
                  <a:schemeClr val="tx1">
                    <a:lumMod val="95000"/>
                    <a:lumOff val="5000"/>
                  </a:schemeClr>
                </a:solidFill>
                <a:latin typeface="Calibri" panose="020F0502020204030204" pitchFamily="34" charset="0"/>
                <a:cs typeface="Calibri" panose="020F0502020204030204" pitchFamily="34" charset="0"/>
              </a:rPr>
              <a:t>Attribute Prompt-guided Summary Generation. </a:t>
            </a:r>
            <a:endParaRPr lang="en-US" altLang="zh-CN" sz="1200" kern="1200" baseline="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355B46A-2127-49C4-8784-906299B8205E}" type="slidenum">
              <a:rPr lang="zh-CN" altLang="en-US" smtClean="0"/>
              <a:t>11</a:t>
            </a:fld>
            <a:endParaRPr lang="zh-CN" altLang="en-US"/>
          </a:p>
        </p:txBody>
      </p:sp>
    </p:spTree>
    <p:extLst>
      <p:ext uri="{BB962C8B-B14F-4D97-AF65-F5344CB8AC3E}">
        <p14:creationId xmlns:p14="http://schemas.microsoft.com/office/powerpoint/2010/main" val="213659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To promote the multi-modal product summary generation</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performance by Generative Pretrained Language Models,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we propose to extract the prominent</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semantic attributes of each product from its image and use their semantic</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embeddings to prompt the product summary generation</a:t>
            </a:r>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we implement our vision-based</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prominent attribute prediction component with the pre-trained</a:t>
            </a:r>
            <a:r>
              <a:rPr lang="zh-CN" altLang="en-US"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Swin</a:t>
            </a:r>
            <a:r>
              <a:rPr lang="en" altLang="zh-CN" sz="1200" kern="1200" dirty="0">
                <a:solidFill>
                  <a:schemeClr val="tx1"/>
                </a:solidFill>
                <a:effectLst/>
                <a:latin typeface="+mn-lt"/>
                <a:ea typeface="+mn-ea"/>
                <a:cs typeface="+mn-cs"/>
              </a:rPr>
              <a:t> Transformer</a:t>
            </a:r>
            <a:r>
              <a:rPr lang="en-US" altLang="zh-CN" sz="1200" kern="1200" dirty="0">
                <a:solidFill>
                  <a:schemeClr val="tx1"/>
                </a:solidFill>
                <a:effectLst/>
                <a:latin typeface="+mn-lt"/>
                <a:ea typeface="+mn-ea"/>
                <a:cs typeface="+mn-cs"/>
              </a:rPr>
              <a:t>.</a:t>
            </a:r>
          </a:p>
          <a:p>
            <a:r>
              <a:rPr lang="en" altLang="zh-CN" sz="1200" kern="1200" dirty="0">
                <a:solidFill>
                  <a:schemeClr val="tx1"/>
                </a:solidFill>
                <a:effectLst/>
                <a:latin typeface="+mn-lt"/>
                <a:ea typeface="+mn-ea"/>
                <a:cs typeface="+mn-cs"/>
              </a:rPr>
              <a:t>For the optimization, we use the ground-truth attribute label vector s to fine-tune the </a:t>
            </a:r>
            <a:r>
              <a:rPr lang="en" altLang="zh-CN" sz="1200" kern="1200" dirty="0" err="1">
                <a:solidFill>
                  <a:schemeClr val="tx1"/>
                </a:solidFill>
                <a:effectLst/>
                <a:latin typeface="+mn-lt"/>
                <a:ea typeface="+mn-ea"/>
                <a:cs typeface="+mn-cs"/>
              </a:rPr>
              <a:t>Swin</a:t>
            </a:r>
            <a:r>
              <a:rPr lang="en" altLang="zh-CN" sz="1200" kern="1200" dirty="0">
                <a:solidFill>
                  <a:schemeClr val="tx1"/>
                </a:solidFill>
                <a:effectLst/>
                <a:latin typeface="+mn-lt"/>
                <a:ea typeface="+mn-ea"/>
                <a:cs typeface="+mn-cs"/>
              </a:rPr>
              <a:t> Transformer with the binary cross-entropy loss.</a:t>
            </a:r>
          </a:p>
          <a:p>
            <a:r>
              <a:rPr lang="en" altLang="zh-CN" sz="1200" kern="1200" dirty="0">
                <a:solidFill>
                  <a:schemeClr val="tx1"/>
                </a:solidFill>
                <a:effectLst/>
                <a:latin typeface="+mn-lt"/>
                <a:ea typeface="+mn-ea"/>
                <a:cs typeface="+mn-cs"/>
              </a:rPr>
              <a:t>Once this component gets well trained, we employ a threshold 𝜃 to determine the final predicted attributes.</a:t>
            </a:r>
          </a:p>
          <a:p>
            <a:r>
              <a:rPr lang="el-GR" altLang="zh-CN" sz="1200" b="0" i="0" u="none" strike="noStrike" kern="1200" dirty="0">
                <a:solidFill>
                  <a:schemeClr val="tx1"/>
                </a:solidFill>
                <a:effectLst/>
                <a:latin typeface="+mn-lt"/>
                <a:ea typeface="+mn-ea"/>
                <a:cs typeface="+mn-cs"/>
              </a:rPr>
              <a:t>ˈθ</a:t>
            </a:r>
            <a:r>
              <a:rPr lang="en" altLang="zh-CN" sz="1200" b="0" i="0" u="none" strike="noStrike" kern="1200" dirty="0" err="1">
                <a:solidFill>
                  <a:schemeClr val="tx1"/>
                </a:solidFill>
                <a:effectLst/>
                <a:latin typeface="+mn-lt"/>
                <a:ea typeface="+mn-ea"/>
                <a:cs typeface="+mn-cs"/>
              </a:rPr>
              <a:t>reʃhoʊld</a:t>
            </a:r>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355B46A-2127-49C4-8784-906299B8205E}" type="slidenum">
              <a:rPr lang="zh-CN" altLang="en-US" smtClean="0"/>
              <a:t>12</a:t>
            </a:fld>
            <a:endParaRPr lang="zh-CN" altLang="en-US"/>
          </a:p>
        </p:txBody>
      </p:sp>
    </p:spTree>
    <p:extLst>
      <p:ext uri="{BB962C8B-B14F-4D97-AF65-F5344CB8AC3E}">
        <p14:creationId xmlns:p14="http://schemas.microsoft.com/office/powerpoint/2010/main" val="1309905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For the second component, firstly, we introduce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embedding of the input,</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to avoid error accumulation,</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we employ the ground-truth attributes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for training the second component of our model.</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Considering the long text description and attribute prompts come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from the same token space, we directly treat them as a whole</a:t>
            </a:r>
            <a:r>
              <a:rPr lang="en-US" altLang="zh-CN" sz="1200" kern="1200" dirty="0">
                <a:solidFill>
                  <a:schemeClr val="tx1"/>
                </a:solidFill>
                <a:effectLst/>
                <a:latin typeface="+mn-lt"/>
                <a:ea typeface="+mn-ea"/>
                <a:cs typeface="+mn-cs"/>
              </a:rPr>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then use the embedding layer of BART to encode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merged text modality of the product. and then get the final embedding E.</a:t>
            </a:r>
            <a:endParaRPr lang="en-US" altLang="zh-CN" dirty="0"/>
          </a:p>
          <a:p>
            <a:r>
              <a:rPr lang="en" altLang="zh-CN" sz="1200" kern="1200" dirty="0">
                <a:solidFill>
                  <a:schemeClr val="tx1"/>
                </a:solidFill>
                <a:effectLst/>
                <a:latin typeface="+mn-lt"/>
                <a:ea typeface="+mn-ea"/>
                <a:cs typeface="+mn-cs"/>
              </a:rPr>
              <a:t>We then employ the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pre-trained BART to fulfill the product summary generation. </a:t>
            </a:r>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 particular, we first feed the input embedding E into the encoder of the pre-trained BART. We then feed the encoded representation Z to the decoder of the pre-trained BART, which works in an autoregressive manner, namely, producing the next word by considering all the previously decoded outputs.</a:t>
            </a: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13</a:t>
            </a:fld>
            <a:endParaRPr lang="zh-CN" altLang="en-US"/>
          </a:p>
        </p:txBody>
      </p:sp>
    </p:spTree>
    <p:extLst>
      <p:ext uri="{BB962C8B-B14F-4D97-AF65-F5344CB8AC3E}">
        <p14:creationId xmlns:p14="http://schemas.microsoft.com/office/powerpoint/2010/main" val="400417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To supervise the summary generation, we adopt the standard </a:t>
            </a:r>
            <a:r>
              <a:rPr lang="en-US" altLang="zh-CN" sz="1200" kern="1200" dirty="0">
                <a:solidFill>
                  <a:schemeClr val="tx1"/>
                </a:solidFill>
                <a:effectLst/>
                <a:latin typeface="+mn-lt"/>
                <a:ea typeface="+mn-ea"/>
                <a:cs typeface="+mn-cs"/>
              </a:rPr>
              <a:t>cross-entropy</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loss to fulfill the output-level supervision</a:t>
            </a:r>
            <a:r>
              <a:rPr lang="en-US" altLang="zh-CN" sz="1200" kern="1200" dirty="0">
                <a:solidFill>
                  <a:schemeClr val="tx1"/>
                </a:solidFill>
                <a:effectLst/>
                <a:latin typeface="+mn-lt"/>
                <a:ea typeface="+mn-ea"/>
                <a:cs typeface="+mn-cs"/>
              </a:rPr>
              <a:t>. </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 addition, we maximize the mutual information between the input data and target summary, to capture the useful information of the input </a:t>
            </a:r>
            <a:r>
              <a:rPr lang="en-US" altLang="zh-CN" sz="1200" kern="1200" dirty="0">
                <a:solidFill>
                  <a:schemeClr val="tx1"/>
                </a:solidFill>
                <a:effectLst/>
                <a:latin typeface="+mn-lt"/>
                <a:ea typeface="+mn-ea"/>
                <a:cs typeface="+mn-cs"/>
              </a:rPr>
              <a:t>for</a:t>
            </a:r>
            <a:r>
              <a:rPr lang="en" altLang="zh-CN" sz="1200" kern="1200" dirty="0">
                <a:solidFill>
                  <a:schemeClr val="tx1"/>
                </a:solidFill>
                <a:effectLst/>
                <a:latin typeface="+mn-lt"/>
                <a:ea typeface="+mn-ea"/>
                <a:cs typeface="+mn-cs"/>
              </a:rPr>
              <a:t> the target summary generation. This is the representation-level supervision.</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To deal with the diverse seller-generated long text descriptions of products, we resort to data augmentation, which works on deriving</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new and realistic-looking training samples from existing ones by altering their input. we also adopt the cross-entropy loss to supervise the summary</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generation for the augmented data</a:t>
            </a:r>
            <a:r>
              <a:rPr lang="zh-CN" altLang="en-US" sz="1200" kern="1200" dirty="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 </a:t>
            </a:r>
            <a:r>
              <a:rPr lang="en" altLang="zh-CN" sz="1200" kern="1200">
                <a:solidFill>
                  <a:schemeClr val="tx1"/>
                </a:solidFill>
                <a:effectLst/>
                <a:latin typeface="+mn-lt"/>
                <a:ea typeface="+mn-ea"/>
                <a:cs typeface="+mn-cs"/>
              </a:rPr>
              <a:t>employ </a:t>
            </a:r>
            <a:r>
              <a:rPr lang="en" altLang="zh-CN" sz="1200" kern="1200" dirty="0">
                <a:solidFill>
                  <a:schemeClr val="tx1"/>
                </a:solidFill>
                <a:effectLst/>
                <a:latin typeface="+mn-lt"/>
                <a:ea typeface="+mn-ea"/>
                <a:cs typeface="+mn-cs"/>
              </a:rPr>
              <a:t>the KL Divergence to encourage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 consistency between the generated summaries of the original</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and augmented data.</a:t>
            </a:r>
          </a:p>
          <a:p>
            <a:r>
              <a:rPr lang="en" altLang="zh-CN" sz="1200" b="0" i="0" u="none" strike="noStrike" kern="1200" dirty="0" err="1">
                <a:solidFill>
                  <a:schemeClr val="tx1"/>
                </a:solidFill>
                <a:effectLst/>
                <a:latin typeface="+mn-lt"/>
                <a:ea typeface="+mn-ea"/>
                <a:cs typeface="+mn-cs"/>
              </a:rPr>
              <a:t>dɪˈraɪvɪŋ</a:t>
            </a:r>
            <a:r>
              <a:rPr lang="zh-CN" altLang="en-US"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ɔːltərɪŋ</a:t>
            </a:r>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14</a:t>
            </a:fld>
            <a:endParaRPr lang="zh-CN" altLang="en-US"/>
          </a:p>
        </p:txBody>
      </p:sp>
    </p:spTree>
    <p:extLst>
      <p:ext uri="{BB962C8B-B14F-4D97-AF65-F5344CB8AC3E}">
        <p14:creationId xmlns:p14="http://schemas.microsoft.com/office/powerpoint/2010/main" val="680447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 detail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experimental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section.</a:t>
            </a: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FAEBD0D-6D05-4C78-831F-A53134BD9613}" type="slidenum">
              <a:rPr lang="zh-CN" altLang="en-US" smtClean="0"/>
              <a:t>15</a:t>
            </a:fld>
            <a:endParaRPr lang="zh-CN" altLang="en-US"/>
          </a:p>
        </p:txBody>
      </p:sp>
    </p:spTree>
    <p:extLst>
      <p:ext uri="{BB962C8B-B14F-4D97-AF65-F5344CB8AC3E}">
        <p14:creationId xmlns:p14="http://schemas.microsoft.com/office/powerpoint/2010/main" val="3290895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In this work, we adopted the Chinese E-commerce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product summarization dataset CEPSUM, which consists of around 1.4 million products covering three categories: Home Appliances, Clothing, and </a:t>
            </a:r>
            <a:r>
              <a:rPr lang="en" altLang="zh-CN" sz="1200" kern="1200" dirty="0" err="1">
                <a:solidFill>
                  <a:schemeClr val="tx1"/>
                </a:solidFill>
                <a:effectLst/>
                <a:latin typeface="+mn-lt"/>
                <a:ea typeface="+mn-ea"/>
                <a:cs typeface="+mn-cs"/>
              </a:rPr>
              <a:t>Cases&amp;Bags</a:t>
            </a:r>
            <a:r>
              <a:rPr lang="e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To obtain the predefined attribute vocabulary, we first tokenize the dataset and perform the part-of-speech tagging. We then only retained the nouns and adjectives that have at least two Chinese characters to constitute the attribute vocabulary for each category. Notably, we built different attribute vocabularies for products of different categories, due to the fact that products of different categories tend to be summarized by different attributes.</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And we employ three common </a:t>
            </a:r>
            <a:r>
              <a:rPr kumimoji="1" lang="en-US" altLang="zh-CN" dirty="0"/>
              <a:t>evaluation metrics of text summarization tasks, </a:t>
            </a:r>
            <a:r>
              <a:rPr lang="en-US" altLang="zh-CN" sz="1200" dirty="0">
                <a:solidFill>
                  <a:schemeClr val="tx1">
                    <a:lumMod val="95000"/>
                    <a:lumOff val="5000"/>
                  </a:schemeClr>
                </a:solidFill>
                <a:latin typeface="Calibri"/>
                <a:cs typeface="Calibri"/>
              </a:rPr>
              <a:t>Rouge-1, Rouge-2 </a:t>
            </a:r>
            <a:r>
              <a:rPr lang="en-US" altLang="zh-CN" sz="1200" baseline="0" dirty="0">
                <a:solidFill>
                  <a:schemeClr val="tx1">
                    <a:lumMod val="95000"/>
                    <a:lumOff val="5000"/>
                  </a:schemeClr>
                </a:solidFill>
                <a:latin typeface="Calibri"/>
                <a:cs typeface="Calibri"/>
              </a:rPr>
              <a:t>and</a:t>
            </a:r>
            <a:r>
              <a:rPr lang="en-US" altLang="zh-CN" sz="1200" dirty="0">
                <a:solidFill>
                  <a:schemeClr val="tx1">
                    <a:lumMod val="95000"/>
                    <a:lumOff val="5000"/>
                  </a:schemeClr>
                </a:solidFill>
                <a:latin typeface="Calibri"/>
                <a:cs typeface="Calibri"/>
              </a:rPr>
              <a:t> Rouge-L</a:t>
            </a:r>
            <a:r>
              <a:rPr kumimoji="1" lang="en-US" altLang="zh-CN" sz="1200" baseline="0" dirty="0">
                <a:solidFill>
                  <a:schemeClr val="tx1"/>
                </a:solidFill>
                <a:latin typeface="+mn-lt"/>
                <a:cs typeface="+mn-cs"/>
              </a:rPr>
              <a:t> </a:t>
            </a:r>
            <a:r>
              <a:rPr kumimoji="1" lang="en-US" altLang="zh-CN" dirty="0"/>
              <a:t>to evaluate our model. </a:t>
            </a:r>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16</a:t>
            </a:fld>
            <a:endParaRPr lang="zh-CN" altLang="en-US"/>
          </a:p>
        </p:txBody>
      </p:sp>
    </p:spTree>
    <p:extLst>
      <p:ext uri="{BB962C8B-B14F-4D97-AF65-F5344CB8AC3E}">
        <p14:creationId xmlns:p14="http://schemas.microsoft.com/office/powerpoint/2010/main" val="230440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verify the effectiveness of our V2P, we chose eight baselines.</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Table 2 shows the performance comparison among different methods with respect to different evaluation metrics. </a:t>
            </a:r>
            <a:r>
              <a:rPr lang="en" altLang="zh-CN" sz="1200" b="0" i="0" u="none" strike="noStrike" kern="1200" dirty="0" err="1">
                <a:solidFill>
                  <a:schemeClr val="tx1"/>
                </a:solidFill>
                <a:effectLst/>
                <a:latin typeface="+mn-lt"/>
                <a:ea typeface="+mn-ea"/>
                <a:cs typeface="+mn-cs"/>
              </a:rPr>
              <a:t>kəmˈpærɪsn</a:t>
            </a:r>
            <a:endParaRPr lang="en-US" altLang="zh-CN" sz="1200" kern="1200" dirty="0">
              <a:solidFill>
                <a:schemeClr val="tx1"/>
              </a:solidFill>
              <a:effectLst/>
              <a:latin typeface="+mn-lt"/>
              <a:ea typeface="+mn-ea"/>
              <a:cs typeface="+mn-cs"/>
            </a:endParaRPr>
          </a:p>
          <a:p>
            <a:r>
              <a:rPr kumimoji="1" lang="en-US" altLang="zh-CN" dirty="0"/>
              <a:t>As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seen</a:t>
            </a:r>
            <a:r>
              <a:rPr kumimoji="1" lang="zh-CN" altLang="en-US" dirty="0"/>
              <a:t> </a:t>
            </a:r>
            <a:r>
              <a:rPr kumimoji="1" lang="en-US" altLang="zh-CN" dirty="0"/>
              <a:t>from</a:t>
            </a:r>
            <a:r>
              <a:rPr kumimoji="1" lang="zh-CN" altLang="en-US" dirty="0"/>
              <a:t> </a:t>
            </a:r>
            <a:r>
              <a:rPr lang="en-US" altLang="zh-CN" sz="1200" kern="1200" dirty="0">
                <a:solidFill>
                  <a:schemeClr val="tx1"/>
                </a:solidFill>
                <a:effectLst/>
                <a:latin typeface="+mn-lt"/>
                <a:ea typeface="+mn-ea"/>
                <a:cs typeface="+mn-cs"/>
              </a:rPr>
              <a:t>this table, the proposed </a:t>
            </a:r>
            <a:r>
              <a:rPr lang="en-US" altLang="zh-CN" sz="1200" dirty="0">
                <a:latin typeface="Calibri" panose="020F0502020204030204" pitchFamily="34" charset="0"/>
                <a:cs typeface="Calibri" panose="020F0502020204030204" pitchFamily="34" charset="0"/>
              </a:rPr>
              <a:t>V2P consistently surpasses all the baselines,</a:t>
            </a:r>
            <a:r>
              <a:rPr lang="en-US" altLang="zh-CN" dirty="0"/>
              <a:t> which reflects the superiority of our V2P</a:t>
            </a:r>
            <a:r>
              <a:rPr lang="en-US" altLang="zh-CN" sz="1200" dirty="0">
                <a:latin typeface="Calibri" panose="020F0502020204030204" pitchFamily="34" charset="0"/>
                <a:cs typeface="Calibri" panose="020F0502020204030204" pitchFamily="34" charset="0"/>
              </a:rPr>
              <a:t>.</a:t>
            </a:r>
            <a:r>
              <a:rPr lang="en-US" altLang="zh-CN" sz="1200" baseline="0" dirty="0">
                <a:latin typeface="Calibri" panose="020F0502020204030204" pitchFamily="34" charset="0"/>
                <a:cs typeface="Calibri" panose="020F0502020204030204" pitchFamily="34" charset="0"/>
              </a:rPr>
              <a:t> </a:t>
            </a:r>
            <a:r>
              <a:rPr lang="en" altLang="zh-CN" sz="1200" b="0" i="0" u="none" strike="noStrike" kern="1200" dirty="0" err="1">
                <a:solidFill>
                  <a:schemeClr val="tx1"/>
                </a:solidFill>
                <a:effectLst/>
                <a:latin typeface="+mn-lt"/>
                <a:ea typeface="+mn-ea"/>
                <a:cs typeface="+mn-cs"/>
              </a:rPr>
              <a:t>su</a:t>
            </a:r>
            <a:r>
              <a:rPr lang="en" altLang="zh-CN" sz="1200" b="0" i="0" u="none" strike="noStrike" kern="1200" dirty="0">
                <a:solidFill>
                  <a:schemeClr val="tx1"/>
                </a:solidFill>
                <a:effectLst/>
                <a:latin typeface="+mn-lt"/>
                <a:ea typeface="+mn-ea"/>
                <a:cs typeface="+mn-cs"/>
              </a:rPr>
              <a:t>ːˌ</a:t>
            </a:r>
            <a:r>
              <a:rPr lang="en" altLang="zh-CN" sz="1200" b="0" i="0" u="none" strike="noStrike" kern="1200" dirty="0" err="1">
                <a:solidFill>
                  <a:schemeClr val="tx1"/>
                </a:solidFill>
                <a:effectLst/>
                <a:latin typeface="+mn-lt"/>
                <a:ea typeface="+mn-ea"/>
                <a:cs typeface="+mn-cs"/>
              </a:rPr>
              <a:t>pɪriˈɔːrəti</a:t>
            </a:r>
            <a:endParaRPr lang="en-US" altLang="zh-CN" sz="1200" baseline="0" dirty="0">
              <a:latin typeface="Calibri" panose="020F0502020204030204" pitchFamily="34" charset="0"/>
              <a:cs typeface="Calibri" panose="020F0502020204030204" pitchFamily="34" charset="0"/>
            </a:endParaRPr>
          </a:p>
          <a:p>
            <a:r>
              <a:rPr lang="en" altLang="zh-CN" sz="1200" kern="1200" dirty="0">
                <a:solidFill>
                  <a:schemeClr val="tx1"/>
                </a:solidFill>
                <a:effectLst/>
                <a:latin typeface="+mn-lt"/>
                <a:ea typeface="+mn-ea"/>
                <a:cs typeface="+mn-cs"/>
              </a:rPr>
              <a:t>Our model achieves the largest improvement over the product category of Clothing. This may be due to that compared with the home appliances, cases, and bags, the visual modality of clothing products contains more straightforward cues of products, and effectively exploring it can largely improve the model performance.</a:t>
            </a: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17</a:t>
            </a:fld>
            <a:endParaRPr lang="zh-CN" altLang="en-US"/>
          </a:p>
        </p:txBody>
      </p:sp>
    </p:spTree>
    <p:extLst>
      <p:ext uri="{BB962C8B-B14F-4D97-AF65-F5344CB8AC3E}">
        <p14:creationId xmlns:p14="http://schemas.microsoft.com/office/powerpoint/2010/main" val="318775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get a thorough understanding of our proposed model, we compared V2P with the following five derivations.</a:t>
            </a:r>
            <a:r>
              <a:rPr lang="zh-CN" altLang="en-US" sz="120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derɪ'veɪʃ</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ə</a:t>
            </a:r>
            <a:r>
              <a:rPr lang="en" altLang="zh-CN" sz="1200" b="0" i="0" kern="1200" dirty="0">
                <a:solidFill>
                  <a:schemeClr val="tx1"/>
                </a:solidFill>
                <a:effectLst/>
                <a:latin typeface="+mn-lt"/>
                <a:ea typeface="+mn-ea"/>
                <a:cs typeface="+mn-cs"/>
              </a:rPr>
              <a:t>)n</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seen</a:t>
            </a:r>
            <a:r>
              <a:rPr kumimoji="1" lang="zh-CN" altLang="en-US" dirty="0"/>
              <a:t> </a:t>
            </a:r>
            <a:r>
              <a:rPr kumimoji="1" lang="en-US" altLang="zh-CN" dirty="0"/>
              <a:t>from</a:t>
            </a:r>
            <a:r>
              <a:rPr kumimoji="1" lang="zh-CN" altLang="en-US" dirty="0"/>
              <a:t> </a:t>
            </a:r>
            <a:r>
              <a:rPr kumimoji="1" lang="en-US" altLang="zh-CN" dirty="0"/>
              <a:t>Table 3, compared to the ablation method, the complete model obtains</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performance,</a:t>
            </a:r>
            <a:r>
              <a:rPr kumimoji="1" lang="zh-CN" altLang="en-US" dirty="0"/>
              <a:t> </a:t>
            </a:r>
            <a:r>
              <a:rPr kumimoji="1" lang="en-US" altLang="zh-CN" dirty="0"/>
              <a:t>which</a:t>
            </a:r>
            <a:r>
              <a:rPr kumimoji="1" lang="zh-CN" altLang="en-US" dirty="0"/>
              <a:t> </a:t>
            </a:r>
            <a:r>
              <a:rPr kumimoji="1" lang="en-US" altLang="zh-CN" dirty="0"/>
              <a:t>verifies</a:t>
            </a:r>
            <a:r>
              <a:rPr kumimoji="1" lang="zh-CN" altLang="en-US" dirty="0"/>
              <a:t> </a:t>
            </a:r>
            <a:r>
              <a:rPr kumimoji="1" lang="en-US" altLang="zh-CN" dirty="0"/>
              <a:t>these components are significant in our</a:t>
            </a:r>
            <a:r>
              <a:rPr kumimoji="1" lang="zh-CN" altLang="en-US" dirty="0"/>
              <a:t> </a:t>
            </a:r>
            <a:r>
              <a:rPr kumimoji="1" lang="en-US" altLang="zh-CN" dirty="0"/>
              <a:t>model.</a:t>
            </a: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18</a:t>
            </a:fld>
            <a:endParaRPr lang="zh-CN" altLang="en-US"/>
          </a:p>
        </p:txBody>
      </p:sp>
    </p:spTree>
    <p:extLst>
      <p:ext uri="{BB962C8B-B14F-4D97-AF65-F5344CB8AC3E}">
        <p14:creationId xmlns:p14="http://schemas.microsoft.com/office/powerpoint/2010/main" val="257072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Additionally, </a:t>
            </a:r>
            <a:r>
              <a:rPr lang="en" altLang="zh-CN" sz="1200" kern="1200" dirty="0">
                <a:solidFill>
                  <a:schemeClr val="tx1"/>
                </a:solidFill>
                <a:effectLst/>
                <a:latin typeface="+mn-lt"/>
                <a:ea typeface="+mn-ea"/>
                <a:cs typeface="+mn-cs"/>
              </a:rPr>
              <a:t>we show a testing result of our model and its variant V2P-w/o-image that generates the product summary only based on the given long text description.</a:t>
            </a:r>
            <a:r>
              <a:rPr kumimoji="1" lang="en-US" altLang="zh-CN" sz="1200" kern="1200" dirty="0">
                <a:solidFill>
                  <a:schemeClr val="tx1"/>
                </a:solidFill>
                <a:effectLst/>
                <a:latin typeface="+mn-lt"/>
                <a:ea typeface="+mn-ea"/>
                <a:cs typeface="+mn-cs"/>
              </a:rPr>
              <a:t> </a:t>
            </a:r>
            <a:r>
              <a:rPr kumimoji="1" lang="zh-CN" altLang="en-US" sz="1200" kern="1200" dirty="0">
                <a:solidFill>
                  <a:schemeClr val="tx1"/>
                </a:solidFill>
                <a:effectLst/>
                <a:latin typeface="+mn-lt"/>
                <a:ea typeface="+mn-ea"/>
                <a:cs typeface="+mn-cs"/>
              </a:rPr>
              <a:t> </a:t>
            </a:r>
            <a:endParaRPr kumimoji="1"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As can be seen, the Rouge scores of our V2P are significantly higher than those of its variant V2P-w/o-Image.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Overall, these observations verify the practical value of our method.</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veriənt</a:t>
            </a:r>
            <a:r>
              <a:rPr lang="en" altLang="zh-CN" sz="1200" b="0" i="0" u="none" strike="noStrike" kern="1200" dirty="0">
                <a:solidFill>
                  <a:schemeClr val="tx1"/>
                </a:solidFill>
                <a:effectLst/>
                <a:latin typeface="+mn-lt"/>
                <a:ea typeface="+mn-ea"/>
                <a:cs typeface="+mn-cs"/>
              </a:rPr>
              <a:t>ˌˈ</a:t>
            </a:r>
            <a:r>
              <a:rPr lang="en" altLang="zh-CN" sz="1200" b="0" i="0" u="none" strike="noStrike" kern="1200" dirty="0" err="1">
                <a:solidFill>
                  <a:schemeClr val="tx1"/>
                </a:solidFill>
                <a:effectLst/>
                <a:latin typeface="+mn-lt"/>
                <a:ea typeface="+mn-ea"/>
                <a:cs typeface="+mn-cs"/>
              </a:rPr>
              <a:t>væriənt</a:t>
            </a:r>
            <a:r>
              <a:rPr lang="zh-CN" altLang="en-US" sz="1200" b="0" i="0" u="none" strike="noStrike"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veriənt</a:t>
            </a:r>
            <a:r>
              <a:rPr lang="en" altLang="zh-CN" sz="1200" b="0" i="0" u="none" strike="noStrike" kern="1200" dirty="0">
                <a:solidFill>
                  <a:schemeClr val="tx1"/>
                </a:solidFill>
                <a:effectLst/>
                <a:latin typeface="+mn-lt"/>
                <a:ea typeface="+mn-ea"/>
                <a:cs typeface="+mn-cs"/>
              </a:rPr>
              <a:t>ˌˈ</a:t>
            </a:r>
            <a:r>
              <a:rPr lang="en" altLang="zh-CN" sz="1200" b="0" i="0" u="none" strike="noStrike" kern="1200" dirty="0" err="1">
                <a:solidFill>
                  <a:schemeClr val="tx1"/>
                </a:solidFill>
                <a:effectLst/>
                <a:latin typeface="+mn-lt"/>
                <a:ea typeface="+mn-ea"/>
                <a:cs typeface="+mn-cs"/>
              </a:rPr>
              <a:t>væriənt</a:t>
            </a:r>
            <a:r>
              <a:rPr lang="zh-CN" altLang="en-US" sz="1200" b="0" i="0" u="none" strike="noStrike" kern="1200" dirty="0">
                <a:solidFill>
                  <a:schemeClr val="tx1"/>
                </a:solidFill>
                <a:effectLst/>
                <a:latin typeface="+mn-lt"/>
                <a:ea typeface="+mn-ea"/>
                <a:cs typeface="+mn-cs"/>
              </a:rPr>
              <a:t> </a:t>
            </a:r>
            <a:r>
              <a:rPr lang="en-US" altLang="zh-CN" dirty="0"/>
              <a:t>observations</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Looking into the generated summaries, we can learn that by incorporating the product’s image, our V2P is able to capture the product’s attributes, e.g., cardigan, right spun, high softness, and slim, while V2P-w/o-Image cannot. This intuitively demonstrates the necessity of considering the visual modality of the product.</a:t>
            </a:r>
            <a:r>
              <a:rPr lang="zh-CN" altLang="en-US" sz="1200"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veriənt</a:t>
            </a:r>
            <a:r>
              <a:rPr lang="en" altLang="zh-CN" sz="1200" b="0" i="0" u="none" strike="noStrike" kern="1200" dirty="0">
                <a:solidFill>
                  <a:schemeClr val="tx1"/>
                </a:solidFill>
                <a:effectLst/>
                <a:latin typeface="+mn-lt"/>
                <a:ea typeface="+mn-ea"/>
                <a:cs typeface="+mn-cs"/>
              </a:rPr>
              <a:t>ˌˈ</a:t>
            </a:r>
            <a:r>
              <a:rPr lang="en" altLang="zh-CN" sz="1200" b="0" i="0" u="none" strike="noStrike" kern="1200" dirty="0" err="1">
                <a:solidFill>
                  <a:schemeClr val="tx1"/>
                </a:solidFill>
                <a:effectLst/>
                <a:latin typeface="+mn-lt"/>
                <a:ea typeface="+mn-ea"/>
                <a:cs typeface="+mn-cs"/>
              </a:rPr>
              <a:t>væriənt</a:t>
            </a:r>
            <a:endParaRPr lang="en" altLang="zh-CN" sz="120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19</a:t>
            </a:fld>
            <a:endParaRPr lang="zh-CN" altLang="en-US"/>
          </a:p>
        </p:txBody>
      </p:sp>
    </p:spTree>
    <p:extLst>
      <p:ext uri="{BB962C8B-B14F-4D97-AF65-F5344CB8AC3E}">
        <p14:creationId xmlns:p14="http://schemas.microsoft.com/office/powerpoint/2010/main" val="3187637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I will introduce our work from the following aspects.</a:t>
            </a:r>
            <a:endParaRPr lang="zh-CN" altLang="en-US"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2</a:t>
            </a:fld>
            <a:endParaRPr lang="zh-CN" altLang="en-US"/>
          </a:p>
        </p:txBody>
      </p:sp>
    </p:spTree>
    <p:extLst>
      <p:ext uri="{BB962C8B-B14F-4D97-AF65-F5344CB8AC3E}">
        <p14:creationId xmlns:p14="http://schemas.microsoft.com/office/powerpoint/2010/main" val="3619951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sum</a:t>
            </a:r>
            <a:r>
              <a:rPr kumimoji="1" lang="zh-CN" altLang="en-US" dirty="0"/>
              <a:t> </a:t>
            </a:r>
            <a:r>
              <a:rPr kumimoji="1" lang="en-US" altLang="zh-CN" dirty="0"/>
              <a:t>up,</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work, first,</a:t>
            </a:r>
            <a:r>
              <a:rPr kumimoji="1" lang="zh-CN" altLang="en-US" dirty="0"/>
              <a:t> </a:t>
            </a:r>
            <a:r>
              <a:rPr kumimoji="1" lang="en-US" altLang="zh-CN" dirty="0"/>
              <a:t>we ….</a:t>
            </a:r>
          </a:p>
          <a:p>
            <a:r>
              <a:rPr lang="en" altLang="zh-CN" sz="1200" b="0" i="0" u="none" strike="noStrike" kern="1200" dirty="0">
                <a:solidFill>
                  <a:schemeClr val="tx1"/>
                </a:solidFill>
                <a:effectLst/>
                <a:latin typeface="+mn-lt"/>
                <a:ea typeface="+mn-ea"/>
                <a:cs typeface="+mn-cs"/>
              </a:rPr>
              <a:t>ˌ</a:t>
            </a:r>
            <a:r>
              <a:rPr lang="en" altLang="zh-CN" sz="1200" b="0" i="0" u="none" strike="noStrike" kern="1200" dirty="0" err="1">
                <a:solidFill>
                  <a:schemeClr val="tx1"/>
                </a:solidFill>
                <a:effectLst/>
                <a:latin typeface="+mn-lt"/>
                <a:ea typeface="+mn-ea"/>
                <a:cs typeface="+mn-cs"/>
              </a:rPr>
              <a:t>hetərəˈdʒiːniəs</a:t>
            </a:r>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ˌ</a:t>
            </a:r>
            <a:r>
              <a:rPr lang="en" altLang="zh-CN" sz="1200" b="0" i="0" u="none" strike="noStrike" kern="1200" dirty="0" err="1">
                <a:solidFill>
                  <a:schemeClr val="tx1"/>
                </a:solidFill>
                <a:effectLst/>
                <a:latin typeface="+mn-lt"/>
                <a:ea typeface="+mn-ea"/>
                <a:cs typeface="+mn-cs"/>
              </a:rPr>
              <a:t>saɪmlˈteɪniəsli</a:t>
            </a:r>
            <a:endParaRPr kumimoji="1" lang="en-US" altLang="zh-CN" dirty="0"/>
          </a:p>
          <a:p>
            <a:r>
              <a:rPr lang="en" altLang="zh-CN" sz="1200" b="0" i="0" u="none" strike="noStrike" kern="1200" dirty="0" err="1">
                <a:solidFill>
                  <a:schemeClr val="tx1"/>
                </a:solidFill>
                <a:effectLst/>
                <a:latin typeface="+mn-lt"/>
                <a:ea typeface="+mn-ea"/>
                <a:cs typeface="+mn-cs"/>
              </a:rPr>
              <a:t>su</a:t>
            </a:r>
            <a:r>
              <a:rPr lang="en" altLang="zh-CN" sz="1200" b="0" i="0" u="none" strike="noStrike" kern="1200" dirty="0">
                <a:solidFill>
                  <a:schemeClr val="tx1"/>
                </a:solidFill>
                <a:effectLst/>
                <a:latin typeface="+mn-lt"/>
                <a:ea typeface="+mn-ea"/>
                <a:cs typeface="+mn-cs"/>
              </a:rPr>
              <a:t>ːˈ</a:t>
            </a:r>
            <a:r>
              <a:rPr lang="en" altLang="zh-CN" sz="1200" b="0" i="0" u="none" strike="noStrike" kern="1200" dirty="0" err="1">
                <a:solidFill>
                  <a:schemeClr val="tx1"/>
                </a:solidFill>
                <a:effectLst/>
                <a:latin typeface="+mn-lt"/>
                <a:ea typeface="+mn-ea"/>
                <a:cs typeface="+mn-cs"/>
              </a:rPr>
              <a:t>pɪriər</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0266FF-F507-0445-8DB3-BF7EB948800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7591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That is all about my</a:t>
            </a:r>
            <a:r>
              <a:rPr lang="zh-CN" altLang="en-US" b="0" dirty="0"/>
              <a:t> </a:t>
            </a:r>
            <a:r>
              <a:rPr lang="en-US" altLang="zh-CN" b="0" dirty="0"/>
              <a:t>presentation</a:t>
            </a:r>
            <a:r>
              <a:rPr lang="en-US" altLang="zh-CN" b="0" baseline="0" dirty="0"/>
              <a:t>. Thank</a:t>
            </a:r>
            <a:r>
              <a:rPr lang="zh-CN" altLang="en-US" b="0" baseline="0" dirty="0"/>
              <a:t> </a:t>
            </a:r>
            <a:r>
              <a:rPr lang="en-US" altLang="zh-CN" b="0" baseline="0" dirty="0"/>
              <a:t>you</a:t>
            </a:r>
            <a:r>
              <a:rPr lang="zh-CN" altLang="en-US" b="0" baseline="0" dirty="0"/>
              <a:t> </a:t>
            </a:r>
            <a:r>
              <a:rPr lang="en-US" altLang="zh-CN" b="0" baseline="0" dirty="0"/>
              <a:t>for</a:t>
            </a:r>
            <a:r>
              <a:rPr lang="zh-CN" altLang="en-US" b="0" baseline="0" dirty="0"/>
              <a:t> </a:t>
            </a:r>
            <a:r>
              <a:rPr lang="en-US" altLang="zh-CN" b="0" baseline="0" dirty="0"/>
              <a:t>listening.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baseline="0" dirty="0"/>
              <a:t>If you are interest with our work, you can find codes by the following QR code. If you have any questions, you can be free to ask.</a:t>
            </a:r>
            <a:endParaRPr lang="zh-CN" altLang="en-US" dirty="0"/>
          </a:p>
        </p:txBody>
      </p:sp>
      <p:sp>
        <p:nvSpPr>
          <p:cNvPr id="4" name="灯片编号占位符 3"/>
          <p:cNvSpPr>
            <a:spLocks noGrp="1"/>
          </p:cNvSpPr>
          <p:nvPr>
            <p:ph type="sldNum" sz="quarter" idx="5"/>
          </p:nvPr>
        </p:nvSpPr>
        <p:spPr/>
        <p:txBody>
          <a:bodyPr/>
          <a:lstStyle/>
          <a:p>
            <a:fld id="{CB0266FF-F507-0445-8DB3-BF7EB9488000}" type="slidenum">
              <a:rPr kumimoji="1" lang="zh-CN" altLang="en-US" smtClean="0"/>
              <a:t>21</a:t>
            </a:fld>
            <a:endParaRPr kumimoji="1" lang="zh-CN" altLang="en-US"/>
          </a:p>
        </p:txBody>
      </p:sp>
    </p:spTree>
    <p:extLst>
      <p:ext uri="{BB962C8B-B14F-4D97-AF65-F5344CB8AC3E}">
        <p14:creationId xmlns:p14="http://schemas.microsoft.com/office/powerpoint/2010/main" val="78064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First, let’s start with</a:t>
            </a:r>
            <a:r>
              <a:rPr lang="en-US" altLang="zh-CN" baseline="0" dirty="0"/>
              <a:t> a brief introduction. </a:t>
            </a:r>
          </a:p>
          <a:p>
            <a:endParaRPr lang="en-US" altLang="zh-CN" baseline="0" dirty="0"/>
          </a:p>
          <a:p>
            <a:r>
              <a:rPr lang="en-US" altLang="zh-CN" dirty="0"/>
              <a:t>In recent years, owing to the convenience of online shopping, more and more people tend to buy their favorite goods on online shopping platforms, such as Amazon and Taobao.</a:t>
            </a:r>
            <a:r>
              <a:rPr lang="zh-CN" altLang="en-US" dirty="0"/>
              <a:t> </a:t>
            </a:r>
            <a:r>
              <a:rPr lang="en" altLang="zh-CN" sz="1200" b="0" i="0" u="none" strike="noStrike" kern="1200" dirty="0">
                <a:solidFill>
                  <a:schemeClr val="tx1"/>
                </a:solidFill>
                <a:effectLst/>
                <a:latin typeface="+mn-lt"/>
                <a:ea typeface="+mn-ea"/>
                <a:cs typeface="+mn-cs"/>
              </a:rPr>
              <a:t>The number of online shoppers worldwide reached </a:t>
            </a:r>
            <a:r>
              <a:rPr lang="en-US" altLang="zh-CN" sz="1200" b="0" i="0" u="none" strike="noStrike" kern="1200" dirty="0">
                <a:solidFill>
                  <a:schemeClr val="tx1"/>
                </a:solidFill>
                <a:effectLst/>
                <a:latin typeface="+mn-lt"/>
                <a:ea typeface="+mn-ea"/>
                <a:cs typeface="+mn-cs"/>
              </a:rPr>
              <a:t>2.14</a:t>
            </a:r>
            <a:r>
              <a:rPr lang="en" altLang="zh-CN" sz="1200" b="0" i="0" u="none" strike="noStrike" kern="1200" dirty="0">
                <a:solidFill>
                  <a:schemeClr val="tx1"/>
                </a:solidFill>
                <a:effectLst/>
                <a:latin typeface="+mn-lt"/>
                <a:ea typeface="+mn-ea"/>
                <a:cs typeface="+mn-cs"/>
              </a:rPr>
              <a:t> billion in 201</a:t>
            </a:r>
            <a:r>
              <a:rPr lang="en-US" altLang="zh-CN" sz="1200" b="0" i="0" u="none" strike="noStrike" kern="1200" dirty="0">
                <a:solidFill>
                  <a:schemeClr val="tx1"/>
                </a:solidFill>
                <a:effectLst/>
                <a:latin typeface="+mn-lt"/>
                <a:ea typeface="+mn-ea"/>
                <a:cs typeface="+mn-cs"/>
              </a:rPr>
              <a:t>7.</a:t>
            </a:r>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æməzɑːn</a:t>
            </a:r>
            <a:endParaRPr lang="en-US" altLang="zh-CN" dirty="0"/>
          </a:p>
          <a:p>
            <a:r>
              <a:rPr lang="en-US" altLang="zh-CN" dirty="0"/>
              <a:t>On online shopping platforms, there is so much information about the product, such as color, image, and quality. In a sense, this makes it hard for shoppers to </a:t>
            </a:r>
            <a:r>
              <a:rPr lang="en" altLang="zh-CN" sz="1200" kern="1200" dirty="0">
                <a:solidFill>
                  <a:schemeClr val="tx1"/>
                </a:solidFill>
                <a:effectLst/>
                <a:latin typeface="+mn-lt"/>
                <a:ea typeface="+mn-ea"/>
                <a:cs typeface="+mn-cs"/>
              </a:rPr>
              <a:t>judge whether the product meets their purchase needs</a:t>
            </a:r>
            <a:r>
              <a:rPr lang="en-US" altLang="zh-CN" dirty="0"/>
              <a:t>.</a:t>
            </a:r>
          </a:p>
        </p:txBody>
      </p:sp>
      <p:sp>
        <p:nvSpPr>
          <p:cNvPr id="4" name="灯片编号占位符 3"/>
          <p:cNvSpPr>
            <a:spLocks noGrp="1"/>
          </p:cNvSpPr>
          <p:nvPr>
            <p:ph type="sldNum" sz="quarter" idx="10"/>
          </p:nvPr>
        </p:nvSpPr>
        <p:spPr/>
        <p:txBody>
          <a:bodyPr/>
          <a:lstStyle/>
          <a:p>
            <a:fld id="{5355B46A-2127-49C4-8784-906299B8205E}" type="slidenum">
              <a:rPr lang="zh-CN" altLang="en-US" smtClean="0"/>
              <a:t>3</a:t>
            </a:fld>
            <a:endParaRPr lang="zh-CN" altLang="en-US"/>
          </a:p>
        </p:txBody>
      </p:sp>
    </p:spTree>
    <p:extLst>
      <p:ext uri="{BB962C8B-B14F-4D97-AF65-F5344CB8AC3E}">
        <p14:creationId xmlns:p14="http://schemas.microsoft.com/office/powerpoint/2010/main" val="429090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Therefore, it is highly desired that the seller can provide a concise product summary to highlight the product characteristics.</a:t>
            </a:r>
          </a:p>
          <a:p>
            <a:r>
              <a:rPr lang="en" altLang="zh-CN" sz="1200" b="0" i="0" u="none" strike="noStrike" kern="1200" dirty="0" err="1">
                <a:solidFill>
                  <a:schemeClr val="tx1"/>
                </a:solidFill>
                <a:effectLst/>
                <a:latin typeface="+mn-lt"/>
                <a:ea typeface="+mn-ea"/>
                <a:cs typeface="+mn-cs"/>
              </a:rPr>
              <a:t>kənˈsaɪs</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kærəktə'rɪstɪks</a:t>
            </a:r>
            <a:r>
              <a:rPr lang="en" altLang="zh-CN" sz="1200" b="0" i="0" u="none" strike="noStrike" kern="1200" dirty="0">
                <a:solidFill>
                  <a:schemeClr val="tx1"/>
                </a:solidFill>
                <a:effectLst/>
                <a:latin typeface="+mn-lt"/>
                <a:ea typeface="+mn-ea"/>
                <a:cs typeface="+mn-cs"/>
              </a:rPr>
              <a:t> ˈ</a:t>
            </a:r>
            <a:r>
              <a:rPr lang="en" altLang="zh-CN" sz="1200" b="0" i="0" u="none" strike="noStrike" kern="1200" dirty="0" err="1">
                <a:solidFill>
                  <a:schemeClr val="tx1"/>
                </a:solidFill>
                <a:effectLst/>
                <a:latin typeface="+mn-lt"/>
                <a:ea typeface="+mn-ea"/>
                <a:cs typeface="+mn-cs"/>
              </a:rPr>
              <a:t>sʌməriz</a:t>
            </a:r>
            <a:r>
              <a:rPr lang="en" altLang="zh-CN" sz="1200" b="0" i="0" u="none" strike="noStrike" kern="1200" dirty="0">
                <a:solidFill>
                  <a:schemeClr val="tx1"/>
                </a:solidFill>
                <a:effectLst/>
                <a:latin typeface="+mn-lt"/>
                <a:ea typeface="+mn-ea"/>
                <a:cs typeface="+mn-cs"/>
              </a:rPr>
              <a:t> ˌ</a:t>
            </a:r>
            <a:r>
              <a:rPr lang="en" altLang="zh-CN" sz="1200" b="0" i="0" u="none" strike="noStrike" kern="1200" dirty="0" err="1">
                <a:solidFill>
                  <a:schemeClr val="tx1"/>
                </a:solidFill>
                <a:effectLst/>
                <a:latin typeface="+mn-lt"/>
                <a:ea typeface="+mn-ea"/>
                <a:cs typeface="+mn-cs"/>
              </a:rPr>
              <a:t>ekspɜːrˈtiːz</a:t>
            </a:r>
            <a:endParaRPr lang="en-US" altLang="zh-CN" dirty="0"/>
          </a:p>
          <a:p>
            <a:r>
              <a:rPr lang="en-US" altLang="zh-CN" dirty="0"/>
              <a:t>Meanwhile, </a:t>
            </a:r>
            <a:r>
              <a:rPr lang="en" altLang="zh-CN" sz="1200" kern="1200" dirty="0">
                <a:solidFill>
                  <a:schemeClr val="tx1"/>
                </a:solidFill>
                <a:effectLst/>
                <a:latin typeface="+mn-lt"/>
                <a:ea typeface="+mn-ea"/>
                <a:cs typeface="+mn-cs"/>
              </a:rPr>
              <a:t>writing concise summaries for products needs certain expertise.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 light of this, automatic product summary generation gains increasing research attention.</a:t>
            </a:r>
          </a:p>
          <a:p>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4</a:t>
            </a:fld>
            <a:endParaRPr lang="zh-CN" altLang="en-US"/>
          </a:p>
        </p:txBody>
      </p:sp>
    </p:spTree>
    <p:extLst>
      <p:ext uri="{BB962C8B-B14F-4D97-AF65-F5344CB8AC3E}">
        <p14:creationId xmlns:p14="http://schemas.microsoft.com/office/powerpoint/2010/main" val="1989339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fact, some researchers have made progress on this task.</a:t>
            </a:r>
            <a:r>
              <a:rPr kumimoji="1" lang="zh-CN" altLang="en-US" dirty="0"/>
              <a:t> </a:t>
            </a:r>
            <a:endParaRPr kumimoji="1"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5</a:t>
            </a:fld>
            <a:endParaRPr lang="zh-CN" altLang="en-US"/>
          </a:p>
        </p:txBody>
      </p:sp>
    </p:spTree>
    <p:extLst>
      <p:ext uri="{BB962C8B-B14F-4D97-AF65-F5344CB8AC3E}">
        <p14:creationId xmlns:p14="http://schemas.microsoft.com/office/powerpoint/2010/main" val="1558567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E-commerce product summarization aims to generate a concise, short, and readable text that contains the most salient information for a product, to save consumers’ time and improve their consumption experience. </a:t>
            </a:r>
          </a:p>
          <a:p>
            <a:r>
              <a:rPr lang="en" altLang="zh-CN" sz="1200" b="0" i="0" u="none" strike="noStrike" kern="1200" dirty="0" err="1">
                <a:solidFill>
                  <a:schemeClr val="tx1"/>
                </a:solidFill>
                <a:effectLst/>
                <a:latin typeface="+mn-lt"/>
                <a:ea typeface="+mn-ea"/>
                <a:cs typeface="+mn-cs"/>
              </a:rPr>
              <a:t>seɪliənt</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kənˈsuːmərz</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kənˈsʌmpʃn</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ɪkˈspɪriəns</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Early researches mainly focus on generating the product summary based on the product’s textual descriptions. These methods ignore the product’s image, which also delivers important cues regarding the product characteristics and benefits the product summarization.</a:t>
            </a:r>
          </a:p>
          <a:p>
            <a:r>
              <a:rPr lang="en" altLang="zh-CN" sz="1200" b="0" i="0" u="none" strike="noStrike" kern="1200" dirty="0">
                <a:solidFill>
                  <a:schemeClr val="tx1"/>
                </a:solidFill>
                <a:effectLst/>
                <a:latin typeface="+mn-lt"/>
                <a:ea typeface="+mn-ea"/>
                <a:cs typeface="+mn-cs"/>
              </a:rPr>
              <a:t>ˈ</a:t>
            </a:r>
            <a:r>
              <a:rPr lang="en" altLang="zh-CN" sz="1200" b="0" i="0" u="none" strike="noStrike" kern="1200" dirty="0" err="1">
                <a:solidFill>
                  <a:schemeClr val="tx1"/>
                </a:solidFill>
                <a:effectLst/>
                <a:latin typeface="+mn-lt"/>
                <a:ea typeface="+mn-ea"/>
                <a:cs typeface="+mn-cs"/>
              </a:rPr>
              <a:t>benɪfɪts</a:t>
            </a:r>
            <a:r>
              <a:rPr lang="zh-CN" altLang="en-US"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kjuːz</a:t>
            </a: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355B46A-2127-49C4-8784-906299B8205E}" type="slidenum">
              <a:rPr lang="zh-CN" altLang="en-US" smtClean="0"/>
              <a:t>6</a:t>
            </a:fld>
            <a:endParaRPr lang="zh-CN" altLang="en-US"/>
          </a:p>
        </p:txBody>
      </p:sp>
    </p:spTree>
    <p:extLst>
      <p:ext uri="{BB962C8B-B14F-4D97-AF65-F5344CB8AC3E}">
        <p14:creationId xmlns:p14="http://schemas.microsoft.com/office/powerpoint/2010/main" val="3926221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Therefore, a few pioneer studies resorted to the Multi-modal Product Summary Generation</a:t>
            </a:r>
            <a:r>
              <a:rPr lang="en-US" altLang="zh-CN" sz="1200" kern="1200" dirty="0">
                <a:solidFill>
                  <a:schemeClr val="tx1"/>
                </a:solidFill>
                <a:effectLst/>
                <a:latin typeface="+mn-lt"/>
                <a:ea typeface="+mn-ea"/>
                <a:cs typeface="+mn-cs"/>
              </a:rPr>
              <a:t>.</a:t>
            </a:r>
          </a:p>
          <a:p>
            <a:r>
              <a:rPr lang="en" altLang="zh-CN" sz="1200" b="0" i="0" u="none" strike="noStrike" kern="1200" dirty="0">
                <a:solidFill>
                  <a:schemeClr val="tx1"/>
                </a:solidFill>
                <a:effectLst/>
                <a:latin typeface="+mn-lt"/>
                <a:ea typeface="+mn-ea"/>
                <a:cs typeface="+mn-cs"/>
              </a:rPr>
              <a:t>ˌ</a:t>
            </a:r>
            <a:r>
              <a:rPr lang="en" altLang="zh-CN" sz="1200" b="0" i="0" u="none" strike="noStrike" kern="1200" dirty="0" err="1">
                <a:solidFill>
                  <a:schemeClr val="tx1"/>
                </a:solidFill>
                <a:effectLst/>
                <a:latin typeface="+mn-lt"/>
                <a:ea typeface="+mn-ea"/>
                <a:cs typeface="+mn-cs"/>
              </a:rPr>
              <a:t>paɪəˈnɪr</a:t>
            </a: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355B46A-2127-49C4-8784-906299B8205E}" type="slidenum">
              <a:rPr lang="zh-CN" altLang="en-US" smtClean="0"/>
              <a:t>7</a:t>
            </a:fld>
            <a:endParaRPr lang="zh-CN" altLang="en-US"/>
          </a:p>
        </p:txBody>
      </p:sp>
    </p:spTree>
    <p:extLst>
      <p:ext uri="{BB962C8B-B14F-4D97-AF65-F5344CB8AC3E}">
        <p14:creationId xmlns:p14="http://schemas.microsoft.com/office/powerpoint/2010/main" val="380139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Although the pioneer studies have achieved significant progress,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they mainly suffer from three key limitations.</a:t>
            </a:r>
          </a:p>
          <a:p>
            <a:endParaRPr lang="en" altLang="zh-CN" sz="1200" kern="1200" dirty="0">
              <a:solidFill>
                <a:schemeClr val="tx1"/>
              </a:solidFill>
              <a:effectLst/>
              <a:latin typeface="+mn-lt"/>
              <a:ea typeface="+mn-ea"/>
              <a:cs typeface="+mn-cs"/>
            </a:endParaRPr>
          </a:p>
          <a:p>
            <a:r>
              <a:rPr lang="en" altLang="zh-CN" sz="1200" b="0" i="0" u="none" strike="noStrike" kern="1200" dirty="0" err="1">
                <a:solidFill>
                  <a:schemeClr val="tx1"/>
                </a:solidFill>
                <a:effectLst/>
                <a:latin typeface="+mn-lt"/>
                <a:ea typeface="+mn-ea"/>
                <a:cs typeface="+mn-cs"/>
              </a:rPr>
              <a:t>sɪɡˈnɪfɪkənt</a:t>
            </a: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355B46A-2127-49C4-8784-906299B8205E}" type="slidenum">
              <a:rPr lang="zh-CN" altLang="en-US" smtClean="0"/>
              <a:t>8</a:t>
            </a:fld>
            <a:endParaRPr lang="zh-CN" altLang="en-US"/>
          </a:p>
        </p:txBody>
      </p:sp>
    </p:spTree>
    <p:extLst>
      <p:ext uri="{BB962C8B-B14F-4D97-AF65-F5344CB8AC3E}">
        <p14:creationId xmlns:p14="http://schemas.microsoft.com/office/powerpoint/2010/main" val="249333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Previous</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methods </a:t>
            </a:r>
            <a:r>
              <a:rPr lang="en-US" altLang="zh-CN" sz="1200" kern="1200" dirty="0">
                <a:solidFill>
                  <a:schemeClr val="tx1"/>
                </a:solidFill>
                <a:effectLst/>
                <a:latin typeface="+mn-lt"/>
                <a:ea typeface="+mn-ea"/>
                <a:cs typeface="+mn-cs"/>
              </a:rPr>
              <a:t>follow the</a:t>
            </a:r>
            <a:r>
              <a:rPr lang="en" altLang="zh-CN" sz="1200" kern="1200" dirty="0">
                <a:solidFill>
                  <a:schemeClr val="tx1"/>
                </a:solidFill>
                <a:effectLst/>
                <a:latin typeface="+mn-lt"/>
                <a:ea typeface="+mn-ea"/>
                <a:cs typeface="+mn-cs"/>
              </a:rPr>
              <a:t> conventional train-from-scratch paradigm</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and fail to take advantage of the pre-training technique,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especially the powerful text generation capability of</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Generative Pre-trained Language Models (GPLMs), which</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have shown compelling success in various natural language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generation tasks</a:t>
            </a:r>
            <a:r>
              <a:rPr lang="en-US" altLang="zh-CN" sz="1200" kern="1200" dirty="0">
                <a:solidFill>
                  <a:schemeClr val="tx1"/>
                </a:solidFill>
                <a:effectLst/>
                <a:latin typeface="+mn-lt"/>
                <a:ea typeface="+mn-ea"/>
                <a:cs typeface="+mn-cs"/>
              </a:rPr>
              <a:t>.</a:t>
            </a:r>
          </a:p>
          <a:p>
            <a:r>
              <a:rPr lang="en" altLang="zh-CN" sz="1200" b="0" i="0" u="none" strike="noStrike" kern="1200" dirty="0" err="1">
                <a:solidFill>
                  <a:schemeClr val="tx1"/>
                </a:solidFill>
                <a:effectLst/>
                <a:latin typeface="+mn-lt"/>
                <a:ea typeface="+mn-ea"/>
                <a:cs typeface="+mn-cs"/>
              </a:rPr>
              <a:t>kənˈvenʃənl</a:t>
            </a:r>
            <a:r>
              <a:rPr lang="en" altLang="zh-CN" sz="1200" b="0" i="0" u="none" strike="noStrike" kern="1200" dirty="0">
                <a:solidFill>
                  <a:schemeClr val="tx1"/>
                </a:solidFill>
                <a:effectLst/>
                <a:latin typeface="+mn-lt"/>
                <a:ea typeface="+mn-ea"/>
                <a:cs typeface="+mn-cs"/>
              </a:rPr>
              <a:t> ˌ</a:t>
            </a:r>
            <a:r>
              <a:rPr lang="en" altLang="zh-CN" sz="1200" b="0" i="0" u="none" strike="noStrike" kern="1200" dirty="0" err="1">
                <a:solidFill>
                  <a:schemeClr val="tx1"/>
                </a:solidFill>
                <a:effectLst/>
                <a:latin typeface="+mn-lt"/>
                <a:ea typeface="+mn-ea"/>
                <a:cs typeface="+mn-cs"/>
              </a:rPr>
              <a:t>keɪpəˈbɪləti</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skrætʃ</a:t>
            </a:r>
            <a:r>
              <a:rPr lang="en" altLang="zh-CN" sz="1200" b="0" i="0" u="none" strike="noStrike" kern="1200" dirty="0">
                <a:solidFill>
                  <a:schemeClr val="tx1"/>
                </a:solidFill>
                <a:effectLst/>
                <a:latin typeface="+mn-lt"/>
                <a:ea typeface="+mn-ea"/>
                <a:cs typeface="+mn-cs"/>
              </a:rPr>
              <a:t>  ˈ</a:t>
            </a:r>
            <a:r>
              <a:rPr lang="en" altLang="zh-CN" sz="1200" b="0" i="0" u="none" strike="noStrike" kern="1200" dirty="0" err="1">
                <a:solidFill>
                  <a:schemeClr val="tx1"/>
                </a:solidFill>
                <a:effectLst/>
                <a:latin typeface="+mn-lt"/>
                <a:ea typeface="+mn-ea"/>
                <a:cs typeface="+mn-cs"/>
              </a:rPr>
              <a:t>pærədaɪm</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kəmˈpelɪŋ</a:t>
            </a:r>
            <a:r>
              <a:rPr lang="en" altLang="zh-CN" sz="1200" b="0" i="0" u="none" strike="noStrike" kern="1200" dirty="0">
                <a:solidFill>
                  <a:schemeClr val="tx1"/>
                </a:solidFill>
                <a:effectLst/>
                <a:latin typeface="+mn-lt"/>
                <a:ea typeface="+mn-ea"/>
                <a:cs typeface="+mn-cs"/>
              </a:rPr>
              <a:t> ˈ</a:t>
            </a:r>
            <a:r>
              <a:rPr lang="en" altLang="zh-CN" sz="1200" b="0" i="0" u="none" strike="noStrike" kern="1200" dirty="0" err="1">
                <a:solidFill>
                  <a:schemeClr val="tx1"/>
                </a:solidFill>
                <a:effectLst/>
                <a:latin typeface="+mn-lt"/>
                <a:ea typeface="+mn-ea"/>
                <a:cs typeface="+mn-cs"/>
              </a:rPr>
              <a:t>veriəs</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Existing methods mainly focus on the overall output-level supervision, in other words, they utilized the cross-entropy loss to regulate the generated summary to be similar to the ground-truth one, which entangles the optimization of the whole model. Beyond that, we argue that the representation-level supervision, which can propel the model to learn the meaningful representation of the input towards the product summary generation, also merits our special attention.</a:t>
            </a:r>
          </a:p>
          <a:p>
            <a:r>
              <a:rPr lang="en" altLang="zh-CN" sz="1200" b="0" i="0" u="none" strike="noStrike" kern="1200" dirty="0" err="1">
                <a:solidFill>
                  <a:schemeClr val="tx1"/>
                </a:solidFill>
                <a:effectLst/>
                <a:latin typeface="+mn-lt"/>
                <a:ea typeface="+mn-ea"/>
                <a:cs typeface="+mn-cs"/>
              </a:rPr>
              <a:t>ɪnˈtæŋɡl</a:t>
            </a:r>
            <a:r>
              <a:rPr lang="en" altLang="zh-CN" sz="1200" b="0" i="0" u="none" strike="noStrike" kern="1200" dirty="0">
                <a:solidFill>
                  <a:schemeClr val="tx1"/>
                </a:solidFill>
                <a:effectLst/>
                <a:latin typeface="+mn-lt"/>
                <a:ea typeface="+mn-ea"/>
                <a:cs typeface="+mn-cs"/>
              </a:rPr>
              <a:t> </a:t>
            </a:r>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practice, the long text descriptions of products are often</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seller-generated, and it is thus likely that for the same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product, different sellers could provide different long textual</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descriptions. This requires the model to be able to correctly</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generate the product summary with even disturbed input</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textual description. Existing methods overlook this issue,</a:t>
            </a:r>
            <a:r>
              <a:rPr lang="zh-CN" altLang="en-US"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and hence cannot guarantee the robustness of the model.</a:t>
            </a:r>
          </a:p>
          <a:p>
            <a:r>
              <a:rPr lang="en" altLang="zh-CN" sz="1200" b="0" i="0" u="none" strike="noStrike" kern="1200" dirty="0" err="1">
                <a:solidFill>
                  <a:schemeClr val="tx1"/>
                </a:solidFill>
                <a:effectLst/>
                <a:latin typeface="+mn-lt"/>
                <a:ea typeface="+mn-ea"/>
                <a:cs typeface="+mn-cs"/>
              </a:rPr>
              <a:t>ðʌs</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dɪˈstɜːrbd</a:t>
            </a:r>
            <a:r>
              <a:rPr lang="en" altLang="zh-CN" sz="1200" b="0" i="0" u="none" strike="noStrike" kern="1200" dirty="0">
                <a:solidFill>
                  <a:schemeClr val="tx1"/>
                </a:solidFill>
                <a:effectLst/>
                <a:latin typeface="+mn-lt"/>
                <a:ea typeface="+mn-ea"/>
                <a:cs typeface="+mn-cs"/>
              </a:rPr>
              <a:t>] </a:t>
            </a:r>
            <a:r>
              <a:rPr lang="en" altLang="zh-CN" sz="1200" b="0" i="0" u="none" strike="noStrike" kern="1200" dirty="0" err="1">
                <a:solidFill>
                  <a:schemeClr val="tx1"/>
                </a:solidFill>
                <a:effectLst/>
                <a:latin typeface="+mn-lt"/>
                <a:ea typeface="+mn-ea"/>
                <a:cs typeface="+mn-cs"/>
              </a:rPr>
              <a:t>ɪʃu</a:t>
            </a:r>
            <a:endParaRPr lang="en-US" altLang="zh-CN" dirty="0"/>
          </a:p>
        </p:txBody>
      </p:sp>
      <p:sp>
        <p:nvSpPr>
          <p:cNvPr id="4" name="灯片编号占位符 3"/>
          <p:cNvSpPr>
            <a:spLocks noGrp="1"/>
          </p:cNvSpPr>
          <p:nvPr>
            <p:ph type="sldNum" sz="quarter" idx="10"/>
          </p:nvPr>
        </p:nvSpPr>
        <p:spPr/>
        <p:txBody>
          <a:bodyPr/>
          <a:lstStyle/>
          <a:p>
            <a:fld id="{5355B46A-2127-49C4-8784-906299B8205E}" type="slidenum">
              <a:rPr lang="zh-CN" altLang="en-US" smtClean="0"/>
              <a:t>9</a:t>
            </a:fld>
            <a:endParaRPr lang="zh-CN" altLang="en-US"/>
          </a:p>
        </p:txBody>
      </p:sp>
    </p:spTree>
    <p:extLst>
      <p:ext uri="{BB962C8B-B14F-4D97-AF65-F5344CB8AC3E}">
        <p14:creationId xmlns:p14="http://schemas.microsoft.com/office/powerpoint/2010/main" val="1612996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A6ACDE3-A6C3-466A-9FC1-D8D23710BF57}"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42157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AE2695E-682A-4A8D-B05D-63A546947598}"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53362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8EDBC02-1577-4191-83F9-FD52DC11D41E}"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4088871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760D5EB-0419-794C-B837-06B347286A6A}" type="datetime1">
              <a:rPr kumimoji="1" lang="zh-CN" altLang="en-US" smtClean="0"/>
              <a:t>2022/6/2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962690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CD64DBC-DF52-2E4E-A7F9-F13AE076BA2F}" type="datetime1">
              <a:rPr kumimoji="1" lang="zh-CN" altLang="en-US" smtClean="0"/>
              <a:t>2022/6/2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69479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1804AA8-2F84-DD4D-919A-2F3A1C461775}" type="datetime1">
              <a:rPr kumimoji="1" lang="zh-CN" altLang="en-US" smtClean="0"/>
              <a:t>2022/6/2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2278906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9895D26-2886-F445-A3BF-0C57444CF1CF}" type="datetime1">
              <a:rPr kumimoji="1" lang="zh-CN" altLang="en-US" smtClean="0"/>
              <a:t>2022/6/2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114163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2"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CF2A77E-59B7-874C-B7B8-ED4468A9B3DF}" type="datetime1">
              <a:rPr kumimoji="1" lang="zh-CN" altLang="en-US" smtClean="0"/>
              <a:t>2022/6/2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2279576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F629EE8-F4DB-0D42-A5D3-0520C68AB29E}" type="datetime1">
              <a:rPr kumimoji="1" lang="zh-CN" altLang="en-US" smtClean="0"/>
              <a:t>2022/6/2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1799125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163CDD-CD9D-9144-A799-D203FB22FC30}" type="datetime1">
              <a:rPr kumimoji="1" lang="zh-CN" altLang="en-US" smtClean="0"/>
              <a:t>2022/6/2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2316748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11FFE60-0D10-8E4B-BD30-165BFEC3FF63}" type="datetime1">
              <a:rPr kumimoji="1" lang="zh-CN" altLang="en-US" smtClean="0"/>
              <a:t>2022/6/2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35766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D4FDFD5-8EBB-4858-A793-02E51F2CDC99}"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1763476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E6833D8-5752-1A4C-BFA9-D808A482FB36}" type="datetime1">
              <a:rPr kumimoji="1" lang="zh-CN" altLang="en-US" smtClean="0"/>
              <a:t>2022/6/2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1953446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307650B-EA39-4947-AF0A-511430DE525B}" type="datetime1">
              <a:rPr kumimoji="1" lang="zh-CN" altLang="en-US" smtClean="0"/>
              <a:t>2022/6/2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150587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86FAF4A-7B1E-DD41-95FE-07D4EF8F24B0}" type="datetime1">
              <a:rPr kumimoji="1" lang="zh-CN" altLang="en-US" smtClean="0"/>
              <a:t>2022/6/2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32441712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CD9E0E-38E6-FD4D-A200-247CD48846B3}"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B6486A0-23A1-44FC-B85B-080101ACC06E}" type="slidenum">
              <a:rPr lang="zh-CN" altLang="en-US" smtClean="0"/>
              <a:t>‹#›</a:t>
            </a:fld>
            <a:endParaRPr lang="zh-CN" altLang="en-US"/>
          </a:p>
        </p:txBody>
      </p:sp>
    </p:spTree>
    <p:extLst>
      <p:ext uri="{BB962C8B-B14F-4D97-AF65-F5344CB8AC3E}">
        <p14:creationId xmlns:p14="http://schemas.microsoft.com/office/powerpoint/2010/main" val="118711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FF490B0-FACA-4DFA-868F-EC9AB19EE260}" type="datetime1">
              <a:rPr lang="zh-CN" altLang="en-US" smtClean="0"/>
              <a:t>2022/6/2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122360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19DCAED-39D7-49BB-8272-2EAFBDFF2DE5}" type="datetime1">
              <a:rPr lang="zh-CN" altLang="en-US" smtClean="0"/>
              <a:t>2022/6/2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343129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F4ED6A6-E686-4425-930C-580C891A9A8F}" type="datetime1">
              <a:rPr lang="zh-CN" altLang="en-US" smtClean="0"/>
              <a:t>2022/6/2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28138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43152C8-4BFC-4E57-A456-ED5FF4004E76}" type="datetime1">
              <a:rPr lang="zh-CN" altLang="en-US" smtClean="0"/>
              <a:t>2022/6/2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3176445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801B1-66CB-4C1E-8AD3-F255722A251B}" type="datetime1">
              <a:rPr lang="zh-CN" altLang="en-US" smtClean="0"/>
              <a:t>2022/6/2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309829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EC5F1B6-5D90-4966-A4AF-E2CAF9B3B26A}" type="datetime1">
              <a:rPr lang="zh-CN" altLang="en-US" smtClean="0"/>
              <a:t>2022/6/2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301896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09CAB241-822F-4F3D-BD7C-AD53840817D0}" type="datetime1">
              <a:rPr lang="zh-CN" altLang="en-US" smtClean="0"/>
              <a:t>2022/6/2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737873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168F-560D-41F4-B572-3327B5365D88}" type="datetime1">
              <a:rPr lang="zh-CN" altLang="en-US" smtClean="0"/>
              <a:t>2022/6/2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327FE-2213-41B5-9A6E-39CAB37BBA7B}" type="slidenum">
              <a:rPr lang="zh-CN" altLang="en-US" smtClean="0"/>
              <a:t>‹#›</a:t>
            </a:fld>
            <a:endParaRPr lang="zh-CN" altLang="en-US"/>
          </a:p>
        </p:txBody>
      </p:sp>
    </p:spTree>
    <p:extLst>
      <p:ext uri="{BB962C8B-B14F-4D97-AF65-F5344CB8AC3E}">
        <p14:creationId xmlns:p14="http://schemas.microsoft.com/office/powerpoint/2010/main" val="1522038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27B3E-7ED6-8243-969A-8919E2332DC4}" type="datetime1">
              <a:rPr kumimoji="1" lang="zh-CN" altLang="en-US" smtClean="0"/>
              <a:t>2022/6/2</a:t>
            </a:fld>
            <a:endParaRPr kumimoji="1" lang="zh-CN" alt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4E1176-A1F2-DD4C-9686-6B2535804107}" type="slidenum">
              <a:rPr kumimoji="1" lang="zh-CN" altLang="en-US" smtClean="0"/>
              <a:t>‹#›</a:t>
            </a:fld>
            <a:endParaRPr kumimoji="1" lang="zh-CN" altLang="en-US"/>
          </a:p>
        </p:txBody>
      </p:sp>
    </p:spTree>
    <p:extLst>
      <p:ext uri="{BB962C8B-B14F-4D97-AF65-F5344CB8AC3E}">
        <p14:creationId xmlns:p14="http://schemas.microsoft.com/office/powerpoint/2010/main" val="39703774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439F780-C1BF-F745-97BB-1AF5487F7BA8}"/>
              </a:ext>
            </a:extLst>
          </p:cNvPr>
          <p:cNvSpPr/>
          <p:nvPr/>
        </p:nvSpPr>
        <p:spPr>
          <a:xfrm>
            <a:off x="198408" y="2370752"/>
            <a:ext cx="8897144" cy="1200329"/>
          </a:xfrm>
          <a:prstGeom prst="rect">
            <a:avLst/>
          </a:prstGeom>
        </p:spPr>
        <p:txBody>
          <a:bodyPr wrap="square">
            <a:spAutoFit/>
          </a:bodyPr>
          <a:lstStyle/>
          <a:p>
            <a:pPr algn="ctr"/>
            <a:r>
              <a:rPr lang="en-US" altLang="zh-CN" sz="3600" b="1" dirty="0">
                <a:cs typeface="Calibri" panose="020F0502020204030204" pitchFamily="34" charset="0"/>
              </a:rPr>
              <a:t>V2P: Vision-to-Prompt based Multi-Modal Product Summary Generation</a:t>
            </a:r>
            <a:endParaRPr lang="en" altLang="zh-CN" sz="3600" b="1" dirty="0">
              <a:cs typeface="Calibri" panose="020F0502020204030204" pitchFamily="34" charset="0"/>
            </a:endParaRPr>
          </a:p>
        </p:txBody>
      </p:sp>
      <p:sp>
        <p:nvSpPr>
          <p:cNvPr id="10" name="矩形 9">
            <a:extLst>
              <a:ext uri="{FF2B5EF4-FFF2-40B4-BE49-F238E27FC236}">
                <a16:creationId xmlns:a16="http://schemas.microsoft.com/office/drawing/2014/main" id="{86FF9D76-7DDF-464E-BAB9-7B17D3A725FD}"/>
              </a:ext>
            </a:extLst>
          </p:cNvPr>
          <p:cNvSpPr/>
          <p:nvPr/>
        </p:nvSpPr>
        <p:spPr>
          <a:xfrm>
            <a:off x="548356" y="3565601"/>
            <a:ext cx="819725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文本框 11">
            <a:extLst>
              <a:ext uri="{FF2B5EF4-FFF2-40B4-BE49-F238E27FC236}">
                <a16:creationId xmlns:a16="http://schemas.microsoft.com/office/drawing/2014/main" id="{88F640FE-CD84-4089-B528-EA1C48D22BEA}"/>
              </a:ext>
            </a:extLst>
          </p:cNvPr>
          <p:cNvSpPr txBox="1"/>
          <p:nvPr/>
        </p:nvSpPr>
        <p:spPr>
          <a:xfrm>
            <a:off x="0" y="3817607"/>
            <a:ext cx="9143999" cy="707886"/>
          </a:xfrm>
          <a:prstGeom prst="rect">
            <a:avLst/>
          </a:prstGeom>
          <a:noFill/>
        </p:spPr>
        <p:txBody>
          <a:bodyPr wrap="square">
            <a:spAutoFit/>
          </a:bodyPr>
          <a:lstStyle/>
          <a:p>
            <a:pPr algn="ctr"/>
            <a:r>
              <a:rPr lang="en-US" altLang="zh-CN" sz="2000" dirty="0" err="1">
                <a:solidFill>
                  <a:srgbClr val="231F20"/>
                </a:solidFill>
                <a:cs typeface="Times New Roman" panose="02020603050405020304" pitchFamily="18" charset="0"/>
              </a:rPr>
              <a:t>Xuemeng</a:t>
            </a:r>
            <a:r>
              <a:rPr lang="en-US" altLang="zh-CN" sz="2000" dirty="0">
                <a:solidFill>
                  <a:srgbClr val="231F20"/>
                </a:solidFill>
                <a:cs typeface="Times New Roman" panose="02020603050405020304" pitchFamily="18" charset="0"/>
              </a:rPr>
              <a:t> Song†, </a:t>
            </a:r>
            <a:r>
              <a:rPr lang="en-US" altLang="zh-CN" sz="2000" dirty="0" err="1">
                <a:solidFill>
                  <a:srgbClr val="231F20"/>
                </a:solidFill>
                <a:cs typeface="Times New Roman" panose="02020603050405020304" pitchFamily="18" charset="0"/>
              </a:rPr>
              <a:t>Liqiang</a:t>
            </a:r>
            <a:r>
              <a:rPr lang="zh-CN" altLang="en-US" sz="2000" dirty="0">
                <a:solidFill>
                  <a:srgbClr val="231F20"/>
                </a:solidFill>
                <a:cs typeface="Times New Roman" panose="02020603050405020304" pitchFamily="18" charset="0"/>
              </a:rPr>
              <a:t> </a:t>
            </a:r>
            <a:r>
              <a:rPr lang="en-US" altLang="zh-CN" sz="2000" dirty="0">
                <a:solidFill>
                  <a:srgbClr val="231F20"/>
                </a:solidFill>
                <a:cs typeface="Times New Roman" panose="02020603050405020304" pitchFamily="18" charset="0"/>
              </a:rPr>
              <a:t>Jing†, </a:t>
            </a:r>
            <a:r>
              <a:rPr lang="en-US" altLang="zh-CN" sz="2000" dirty="0" err="1">
                <a:solidFill>
                  <a:srgbClr val="231F20"/>
                </a:solidFill>
                <a:cs typeface="Times New Roman" panose="02020603050405020304" pitchFamily="18" charset="0"/>
              </a:rPr>
              <a:t>Dengtian</a:t>
            </a:r>
            <a:r>
              <a:rPr lang="zh-CN" altLang="en-US" sz="2000" dirty="0">
                <a:solidFill>
                  <a:srgbClr val="231F20"/>
                </a:solidFill>
                <a:cs typeface="Times New Roman" panose="02020603050405020304" pitchFamily="18" charset="0"/>
              </a:rPr>
              <a:t> </a:t>
            </a:r>
            <a:r>
              <a:rPr lang="en-US" altLang="zh-CN" sz="2000" dirty="0">
                <a:solidFill>
                  <a:srgbClr val="231F20"/>
                </a:solidFill>
                <a:cs typeface="Times New Roman" panose="02020603050405020304" pitchFamily="18" charset="0"/>
              </a:rPr>
              <a:t>Lin†, </a:t>
            </a:r>
          </a:p>
          <a:p>
            <a:pPr algn="ctr"/>
            <a:r>
              <a:rPr lang="en-US" altLang="zh-CN" sz="2000" dirty="0" err="1">
                <a:solidFill>
                  <a:srgbClr val="231F20"/>
                </a:solidFill>
                <a:cs typeface="Times New Roman" panose="02020603050405020304" pitchFamily="18" charset="0"/>
              </a:rPr>
              <a:t>Zhongzhou</a:t>
            </a:r>
            <a:r>
              <a:rPr lang="zh-CN" altLang="en-US" sz="2000" dirty="0">
                <a:solidFill>
                  <a:srgbClr val="231F20"/>
                </a:solidFill>
                <a:cs typeface="Times New Roman" panose="02020603050405020304" pitchFamily="18" charset="0"/>
              </a:rPr>
              <a:t> </a:t>
            </a:r>
            <a:r>
              <a:rPr lang="en-US" altLang="zh-CN" sz="2000" dirty="0">
                <a:solidFill>
                  <a:srgbClr val="231F20"/>
                </a:solidFill>
                <a:cs typeface="Times New Roman" panose="02020603050405020304" pitchFamily="18" charset="0"/>
              </a:rPr>
              <a:t>Zhao</a:t>
            </a:r>
            <a:r>
              <a:rPr lang="en-US" altLang="zh-CN" sz="2000" baseline="30000" dirty="0">
                <a:solidFill>
                  <a:srgbClr val="231F20"/>
                </a:solidFill>
                <a:cs typeface="Times New Roman" panose="02020603050405020304" pitchFamily="18" charset="0"/>
              </a:rPr>
              <a:t>§</a:t>
            </a:r>
            <a:r>
              <a:rPr lang="en-US" altLang="zh-CN" sz="2000" dirty="0">
                <a:solidFill>
                  <a:srgbClr val="231F20"/>
                </a:solidFill>
                <a:cs typeface="Times New Roman" panose="02020603050405020304" pitchFamily="18" charset="0"/>
              </a:rPr>
              <a:t>, </a:t>
            </a:r>
            <a:r>
              <a:rPr lang="en-US" altLang="zh-CN" sz="2000" dirty="0" err="1">
                <a:solidFill>
                  <a:srgbClr val="231F20"/>
                </a:solidFill>
                <a:cs typeface="Times New Roman" panose="02020603050405020304" pitchFamily="18" charset="0"/>
              </a:rPr>
              <a:t>Haiqing</a:t>
            </a:r>
            <a:r>
              <a:rPr lang="zh-CN" altLang="en-US" sz="2000" dirty="0">
                <a:solidFill>
                  <a:srgbClr val="231F20"/>
                </a:solidFill>
                <a:cs typeface="Times New Roman" panose="02020603050405020304" pitchFamily="18" charset="0"/>
              </a:rPr>
              <a:t> </a:t>
            </a:r>
            <a:r>
              <a:rPr lang="en-US" altLang="zh-CN" sz="2000" dirty="0">
                <a:solidFill>
                  <a:srgbClr val="231F20"/>
                </a:solidFill>
                <a:cs typeface="Times New Roman" panose="02020603050405020304" pitchFamily="18" charset="0"/>
              </a:rPr>
              <a:t>Chen</a:t>
            </a:r>
            <a:r>
              <a:rPr lang="en-US" altLang="zh-CN" sz="2000" baseline="30000" dirty="0">
                <a:solidFill>
                  <a:srgbClr val="231F20"/>
                </a:solidFill>
                <a:cs typeface="Times New Roman" panose="02020603050405020304" pitchFamily="18" charset="0"/>
              </a:rPr>
              <a:t>§</a:t>
            </a:r>
            <a:r>
              <a:rPr lang="en-US" altLang="zh-CN" sz="2000" dirty="0">
                <a:solidFill>
                  <a:srgbClr val="231F20"/>
                </a:solidFill>
                <a:cs typeface="Times New Roman" panose="02020603050405020304" pitchFamily="18" charset="0"/>
              </a:rPr>
              <a:t>, </a:t>
            </a:r>
            <a:r>
              <a:rPr lang="en-US" altLang="zh-CN" sz="2000" dirty="0" err="1">
                <a:solidFill>
                  <a:srgbClr val="231F20"/>
                </a:solidFill>
                <a:cs typeface="Times New Roman" panose="02020603050405020304" pitchFamily="18" charset="0"/>
              </a:rPr>
              <a:t>Liqiang</a:t>
            </a:r>
            <a:r>
              <a:rPr lang="en-US" altLang="zh-CN" sz="2000" dirty="0">
                <a:solidFill>
                  <a:srgbClr val="231F20"/>
                </a:solidFill>
                <a:cs typeface="Times New Roman" panose="02020603050405020304" pitchFamily="18" charset="0"/>
              </a:rPr>
              <a:t> </a:t>
            </a:r>
            <a:r>
              <a:rPr lang="en-US" altLang="zh-CN" sz="2000" dirty="0" err="1">
                <a:solidFill>
                  <a:srgbClr val="231F20"/>
                </a:solidFill>
                <a:cs typeface="Times New Roman" panose="02020603050405020304" pitchFamily="18" charset="0"/>
              </a:rPr>
              <a:t>Nie</a:t>
            </a:r>
            <a:r>
              <a:rPr lang="en-US" altLang="zh-CN" sz="2000" dirty="0">
                <a:solidFill>
                  <a:srgbClr val="231F20"/>
                </a:solidFill>
                <a:cs typeface="Times New Roman" panose="02020603050405020304" pitchFamily="18" charset="0"/>
              </a:rPr>
              <a:t>†</a:t>
            </a:r>
            <a:r>
              <a:rPr lang="en-US" altLang="zh-CN" sz="2000" dirty="0">
                <a:cs typeface="Times New Roman" panose="02020603050405020304" pitchFamily="18" charset="0"/>
              </a:rPr>
              <a:t> </a:t>
            </a:r>
            <a:endParaRPr lang="zh-CN" altLang="en-US" sz="2000" dirty="0">
              <a:cs typeface="Times New Roman" panose="02020603050405020304" pitchFamily="18" charset="0"/>
            </a:endParaRPr>
          </a:p>
        </p:txBody>
      </p:sp>
      <p:sp>
        <p:nvSpPr>
          <p:cNvPr id="14" name="文本框 13">
            <a:extLst>
              <a:ext uri="{FF2B5EF4-FFF2-40B4-BE49-F238E27FC236}">
                <a16:creationId xmlns:a16="http://schemas.microsoft.com/office/drawing/2014/main" id="{E89F1A04-073D-4F5C-8141-03E3CE1F90C3}"/>
              </a:ext>
            </a:extLst>
          </p:cNvPr>
          <p:cNvSpPr txBox="1"/>
          <p:nvPr/>
        </p:nvSpPr>
        <p:spPr>
          <a:xfrm>
            <a:off x="0" y="4636048"/>
            <a:ext cx="9144000" cy="707886"/>
          </a:xfrm>
          <a:prstGeom prst="rect">
            <a:avLst/>
          </a:prstGeom>
          <a:noFill/>
        </p:spPr>
        <p:txBody>
          <a:bodyPr wrap="square">
            <a:spAutoFit/>
          </a:bodyPr>
          <a:lstStyle/>
          <a:p>
            <a:pPr algn="ctr"/>
            <a:r>
              <a:rPr lang="en-US" altLang="zh-CN" sz="2000" baseline="30000" dirty="0">
                <a:solidFill>
                  <a:srgbClr val="231F20"/>
                </a:solidFill>
                <a:cs typeface="Times New Roman" panose="02020603050405020304" pitchFamily="18" charset="0"/>
              </a:rPr>
              <a:t>†</a:t>
            </a:r>
            <a:r>
              <a:rPr lang="en-US" altLang="zh-CN" sz="2000" dirty="0">
                <a:solidFill>
                  <a:srgbClr val="231F20"/>
                </a:solidFill>
                <a:cs typeface="Times New Roman" panose="02020603050405020304" pitchFamily="18" charset="0"/>
              </a:rPr>
              <a:t>Shandong University, Shandong, China, </a:t>
            </a:r>
          </a:p>
          <a:p>
            <a:pPr algn="ctr"/>
            <a:r>
              <a:rPr lang="en-US" altLang="zh-CN" sz="2000" baseline="30000" dirty="0">
                <a:solidFill>
                  <a:srgbClr val="231F20"/>
                </a:solidFill>
                <a:cs typeface="Times New Roman" panose="02020603050405020304" pitchFamily="18" charset="0"/>
              </a:rPr>
              <a:t>§</a:t>
            </a:r>
            <a:r>
              <a:rPr lang="en-US" altLang="zh-CN" sz="2000" dirty="0">
                <a:solidFill>
                  <a:srgbClr val="231F20"/>
                </a:solidFill>
                <a:cs typeface="Times New Roman" panose="02020603050405020304" pitchFamily="18" charset="0"/>
              </a:rPr>
              <a:t>Alibaba Group, Hangzhou, China</a:t>
            </a:r>
            <a:r>
              <a:rPr lang="en-US" altLang="zh-CN" sz="2000" dirty="0">
                <a:cs typeface="Times New Roman" panose="02020603050405020304" pitchFamily="18" charset="0"/>
              </a:rPr>
              <a:t> </a:t>
            </a:r>
            <a:endParaRPr lang="zh-CN" altLang="en-US" sz="2000" dirty="0">
              <a:cs typeface="Times New Roman" panose="02020603050405020304" pitchFamily="18" charset="0"/>
            </a:endParaRPr>
          </a:p>
        </p:txBody>
      </p:sp>
      <p:pic>
        <p:nvPicPr>
          <p:cNvPr id="17" name="图片 16">
            <a:extLst>
              <a:ext uri="{FF2B5EF4-FFF2-40B4-BE49-F238E27FC236}">
                <a16:creationId xmlns:a16="http://schemas.microsoft.com/office/drawing/2014/main" id="{CEF1A417-AEAB-4D88-A159-D9558D300D40}"/>
              </a:ext>
            </a:extLst>
          </p:cNvPr>
          <p:cNvPicPr>
            <a:picLocks noChangeAspect="1"/>
          </p:cNvPicPr>
          <p:nvPr/>
        </p:nvPicPr>
        <p:blipFill rotWithShape="1">
          <a:blip r:embed="rId3"/>
          <a:srcRect t="4649" r="58896"/>
          <a:stretch/>
        </p:blipFill>
        <p:spPr>
          <a:xfrm>
            <a:off x="2933137" y="5964103"/>
            <a:ext cx="479497" cy="408183"/>
          </a:xfrm>
          <a:prstGeom prst="rect">
            <a:avLst/>
          </a:prstGeom>
        </p:spPr>
      </p:pic>
      <p:sp>
        <p:nvSpPr>
          <p:cNvPr id="18" name="文本框 17">
            <a:extLst>
              <a:ext uri="{FF2B5EF4-FFF2-40B4-BE49-F238E27FC236}">
                <a16:creationId xmlns:a16="http://schemas.microsoft.com/office/drawing/2014/main" id="{D6C91616-2C9F-42F0-9A80-4CAE4DA37EA9}"/>
              </a:ext>
            </a:extLst>
          </p:cNvPr>
          <p:cNvSpPr txBox="1"/>
          <p:nvPr/>
        </p:nvSpPr>
        <p:spPr>
          <a:xfrm>
            <a:off x="3412634" y="5964103"/>
            <a:ext cx="2718659" cy="400110"/>
          </a:xfrm>
          <a:prstGeom prst="rect">
            <a:avLst/>
          </a:prstGeom>
          <a:noFill/>
        </p:spPr>
        <p:txBody>
          <a:bodyPr wrap="square" rtlCol="0">
            <a:spAutoFit/>
          </a:bodyPr>
          <a:lstStyle/>
          <a:p>
            <a:r>
              <a:rPr kumimoji="1" lang="en-US" altLang="zh-CN" sz="2000" dirty="0">
                <a:latin typeface="Calibri" panose="020F0502020204030204" pitchFamily="34" charset="0"/>
                <a:cs typeface="Calibri" panose="020F0502020204030204" pitchFamily="34" charset="0"/>
              </a:rPr>
              <a:t>jingliqiang6@gmail.com</a:t>
            </a:r>
            <a:endParaRPr kumimoji="1" lang="zh-CN" altLang="en-US" sz="2000"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451" y="249312"/>
            <a:ext cx="1837460" cy="1828864"/>
          </a:xfrm>
          <a:prstGeom prst="rect">
            <a:avLst/>
          </a:prstGeom>
        </p:spPr>
      </p:pic>
      <p:sp>
        <p:nvSpPr>
          <p:cNvPr id="11" name="文本框 10">
            <a:extLst>
              <a:ext uri="{FF2B5EF4-FFF2-40B4-BE49-F238E27FC236}">
                <a16:creationId xmlns:a16="http://schemas.microsoft.com/office/drawing/2014/main" id="{D6C91616-2C9F-42F0-9A80-4CAE4DA37EA9}"/>
              </a:ext>
            </a:extLst>
          </p:cNvPr>
          <p:cNvSpPr txBox="1"/>
          <p:nvPr/>
        </p:nvSpPr>
        <p:spPr>
          <a:xfrm>
            <a:off x="3069148" y="5555920"/>
            <a:ext cx="2934087" cy="400110"/>
          </a:xfrm>
          <a:prstGeom prst="rect">
            <a:avLst/>
          </a:prstGeom>
          <a:noFill/>
        </p:spPr>
        <p:txBody>
          <a:bodyPr wrap="square" rtlCol="0">
            <a:spAutoFit/>
          </a:bodyPr>
          <a:lstStyle/>
          <a:p>
            <a:pPr algn="ctr"/>
            <a:r>
              <a:rPr kumimoji="1" lang="en-US" altLang="zh-CN" sz="2000" dirty="0">
                <a:latin typeface="Calibri" panose="020F0502020204030204" pitchFamily="34" charset="0"/>
                <a:cs typeface="Calibri" panose="020F0502020204030204" pitchFamily="34" charset="0"/>
              </a:rPr>
              <a:t>Presenter:</a:t>
            </a:r>
            <a:r>
              <a:rPr kumimoji="1" lang="zh-CN" altLang="en-US" sz="2000" dirty="0">
                <a:latin typeface="Calibri" panose="020F0502020204030204" pitchFamily="34" charset="0"/>
                <a:cs typeface="Calibri" panose="020F0502020204030204" pitchFamily="34" charset="0"/>
              </a:rPr>
              <a:t> </a:t>
            </a:r>
            <a:r>
              <a:rPr kumimoji="1" lang="en-US" altLang="zh-CN" sz="2000" dirty="0" err="1">
                <a:latin typeface="Calibri" panose="020F0502020204030204" pitchFamily="34" charset="0"/>
                <a:cs typeface="Calibri" panose="020F0502020204030204" pitchFamily="34" charset="0"/>
              </a:rPr>
              <a:t>Liqiang</a:t>
            </a:r>
            <a:r>
              <a:rPr kumimoji="1" lang="en-US" altLang="zh-CN" sz="2000" dirty="0">
                <a:latin typeface="Calibri" panose="020F0502020204030204" pitchFamily="34" charset="0"/>
                <a:cs typeface="Calibri" panose="020F0502020204030204" pitchFamily="34" charset="0"/>
              </a:rPr>
              <a:t> Jing</a:t>
            </a:r>
            <a:endParaRPr kumimoji="1" lang="zh-CN" altLang="en-US" sz="2000"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8AE1236-2A4B-9CA0-9727-BDBB700853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3233" y="250922"/>
            <a:ext cx="1837460" cy="1837460"/>
          </a:xfrm>
          <a:prstGeom prst="rect">
            <a:avLst/>
          </a:prstGeom>
        </p:spPr>
      </p:pic>
      <p:pic>
        <p:nvPicPr>
          <p:cNvPr id="9" name="图片 8">
            <a:extLst>
              <a:ext uri="{FF2B5EF4-FFF2-40B4-BE49-F238E27FC236}">
                <a16:creationId xmlns:a16="http://schemas.microsoft.com/office/drawing/2014/main" id="{C4381B8E-3FC6-6670-042A-E12B1C917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5399" y="583606"/>
            <a:ext cx="2613559" cy="1283444"/>
          </a:xfrm>
          <a:prstGeom prst="rect">
            <a:avLst/>
          </a:prstGeom>
        </p:spPr>
      </p:pic>
    </p:spTree>
    <p:extLst>
      <p:ext uri="{BB962C8B-B14F-4D97-AF65-F5344CB8AC3E}">
        <p14:creationId xmlns:p14="http://schemas.microsoft.com/office/powerpoint/2010/main" val="1429752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Outline</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10</a:t>
            </a:fld>
            <a:endParaRPr lang="zh-CN" altLang="en-US"/>
          </a:p>
        </p:txBody>
      </p:sp>
      <p:cxnSp>
        <p:nvCxnSpPr>
          <p:cNvPr id="111" name="直接连接符 110">
            <a:extLst>
              <a:ext uri="{FF2B5EF4-FFF2-40B4-BE49-F238E27FC236}">
                <a16:creationId xmlns:a16="http://schemas.microsoft.com/office/drawing/2014/main" id="{2D2D3CB6-7B57-4E70-A2E7-4FDB075EECFB}"/>
              </a:ext>
            </a:extLst>
          </p:cNvPr>
          <p:cNvCxnSpPr>
            <a:stCxn id="148" idx="2"/>
            <a:endCxn id="121" idx="6"/>
          </p:cNvCxnSpPr>
          <p:nvPr/>
        </p:nvCxnSpPr>
        <p:spPr>
          <a:xfrm>
            <a:off x="1138821" y="3379310"/>
            <a:ext cx="6952097" cy="0"/>
          </a:xfrm>
          <a:prstGeom prst="line">
            <a:avLst/>
          </a:prstGeom>
          <a:noFill/>
          <a:ln w="12700" cap="rnd" cmpd="sng" algn="ctr">
            <a:solidFill>
              <a:sysClr val="window" lastClr="FFFFFF">
                <a:lumMod val="75000"/>
              </a:sysClr>
            </a:solidFill>
            <a:prstDash val="solid"/>
            <a:round/>
          </a:ln>
          <a:effectLst/>
        </p:spPr>
      </p:cxnSp>
      <p:grpSp>
        <p:nvGrpSpPr>
          <p:cNvPr id="144" name="iṧḷiḓé">
            <a:extLst>
              <a:ext uri="{FF2B5EF4-FFF2-40B4-BE49-F238E27FC236}">
                <a16:creationId xmlns:a16="http://schemas.microsoft.com/office/drawing/2014/main" id="{7F9B835B-83D8-44C2-952C-C9E5DE05BFD7}"/>
              </a:ext>
            </a:extLst>
          </p:cNvPr>
          <p:cNvGrpSpPr/>
          <p:nvPr/>
        </p:nvGrpSpPr>
        <p:grpSpPr>
          <a:xfrm>
            <a:off x="815901" y="2112265"/>
            <a:ext cx="705621" cy="832803"/>
            <a:chOff x="1514216" y="1539875"/>
            <a:chExt cx="849842" cy="942956"/>
          </a:xfrm>
        </p:grpSpPr>
        <p:sp>
          <p:nvSpPr>
            <p:cNvPr id="149" name="ïṡlîḑe">
              <a:extLst>
                <a:ext uri="{FF2B5EF4-FFF2-40B4-BE49-F238E27FC236}">
                  <a16:creationId xmlns:a16="http://schemas.microsoft.com/office/drawing/2014/main" id="{00080F0B-64DD-46C9-9F23-02C54EE38CA0}"/>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50" name="î$ļíḍè">
              <a:extLst>
                <a:ext uri="{FF2B5EF4-FFF2-40B4-BE49-F238E27FC236}">
                  <a16:creationId xmlns:a16="http://schemas.microsoft.com/office/drawing/2014/main" id="{9736695E-3377-49E0-9EE9-FB27A56B9676}"/>
                </a:ext>
              </a:extLst>
            </p:cNvPr>
            <p:cNvSpPr/>
            <p:nvPr/>
          </p:nvSpPr>
          <p:spPr>
            <a:xfrm>
              <a:off x="1765403" y="1865079"/>
              <a:ext cx="347468" cy="292548"/>
            </a:xfrm>
            <a:custGeom>
              <a:avLst/>
              <a:gdLst>
                <a:gd name="connsiteX0" fmla="*/ 54158 w 604539"/>
                <a:gd name="connsiteY0" fmla="*/ 287695 h 508988"/>
                <a:gd name="connsiteX1" fmla="*/ 242194 w 604539"/>
                <a:gd name="connsiteY1" fmla="*/ 287695 h 508988"/>
                <a:gd name="connsiteX2" fmla="*/ 264990 w 604539"/>
                <a:gd name="connsiteY2" fmla="*/ 306729 h 508988"/>
                <a:gd name="connsiteX3" fmla="*/ 295264 w 604539"/>
                <a:gd name="connsiteY3" fmla="*/ 478149 h 508988"/>
                <a:gd name="connsiteX4" fmla="*/ 296591 w 604539"/>
                <a:gd name="connsiteY4" fmla="*/ 485739 h 508988"/>
                <a:gd name="connsiteX5" fmla="*/ 273433 w 604539"/>
                <a:gd name="connsiteY5" fmla="*/ 508988 h 508988"/>
                <a:gd name="connsiteX6" fmla="*/ 273071 w 604539"/>
                <a:gd name="connsiteY6" fmla="*/ 508988 h 508988"/>
                <a:gd name="connsiteX7" fmla="*/ 23160 w 604539"/>
                <a:gd name="connsiteY7" fmla="*/ 508988 h 508988"/>
                <a:gd name="connsiteX8" fmla="*/ 5430 w 604539"/>
                <a:gd name="connsiteY8" fmla="*/ 500676 h 508988"/>
                <a:gd name="connsiteX9" fmla="*/ 364 w 604539"/>
                <a:gd name="connsiteY9" fmla="*/ 481763 h 508988"/>
                <a:gd name="connsiteX10" fmla="*/ 31241 w 604539"/>
                <a:gd name="connsiteY10" fmla="*/ 306729 h 508988"/>
                <a:gd name="connsiteX11" fmla="*/ 54158 w 604539"/>
                <a:gd name="connsiteY11" fmla="*/ 287695 h 508988"/>
                <a:gd name="connsiteX12" fmla="*/ 362106 w 604539"/>
                <a:gd name="connsiteY12" fmla="*/ 287554 h 508988"/>
                <a:gd name="connsiteX13" fmla="*/ 550142 w 604539"/>
                <a:gd name="connsiteY13" fmla="*/ 287554 h 508988"/>
                <a:gd name="connsiteX14" fmla="*/ 572938 w 604539"/>
                <a:gd name="connsiteY14" fmla="*/ 306710 h 508988"/>
                <a:gd name="connsiteX15" fmla="*/ 603212 w 604539"/>
                <a:gd name="connsiteY15" fmla="*/ 478147 h 508988"/>
                <a:gd name="connsiteX16" fmla="*/ 604539 w 604539"/>
                <a:gd name="connsiteY16" fmla="*/ 485736 h 508988"/>
                <a:gd name="connsiteX17" fmla="*/ 581381 w 604539"/>
                <a:gd name="connsiteY17" fmla="*/ 508988 h 508988"/>
                <a:gd name="connsiteX18" fmla="*/ 581019 w 604539"/>
                <a:gd name="connsiteY18" fmla="*/ 508988 h 508988"/>
                <a:gd name="connsiteX19" fmla="*/ 331108 w 604539"/>
                <a:gd name="connsiteY19" fmla="*/ 508988 h 508988"/>
                <a:gd name="connsiteX20" fmla="*/ 313378 w 604539"/>
                <a:gd name="connsiteY20" fmla="*/ 500675 h 508988"/>
                <a:gd name="connsiteX21" fmla="*/ 308312 w 604539"/>
                <a:gd name="connsiteY21" fmla="*/ 481761 h 508988"/>
                <a:gd name="connsiteX22" fmla="*/ 339189 w 604539"/>
                <a:gd name="connsiteY22" fmla="*/ 306710 h 508988"/>
                <a:gd name="connsiteX23" fmla="*/ 362106 w 604539"/>
                <a:gd name="connsiteY23" fmla="*/ 287554 h 508988"/>
                <a:gd name="connsiteX24" fmla="*/ 208081 w 604539"/>
                <a:gd name="connsiteY24" fmla="*/ 54053 h 508988"/>
                <a:gd name="connsiteX25" fmla="*/ 396118 w 604539"/>
                <a:gd name="connsiteY25" fmla="*/ 54053 h 508988"/>
                <a:gd name="connsiteX26" fmla="*/ 419034 w 604539"/>
                <a:gd name="connsiteY26" fmla="*/ 73201 h 508988"/>
                <a:gd name="connsiteX27" fmla="*/ 449308 w 604539"/>
                <a:gd name="connsiteY27" fmla="*/ 244446 h 508988"/>
                <a:gd name="connsiteX28" fmla="*/ 450635 w 604539"/>
                <a:gd name="connsiteY28" fmla="*/ 252154 h 508988"/>
                <a:gd name="connsiteX29" fmla="*/ 427357 w 604539"/>
                <a:gd name="connsiteY29" fmla="*/ 275275 h 508988"/>
                <a:gd name="connsiteX30" fmla="*/ 427115 w 604539"/>
                <a:gd name="connsiteY30" fmla="*/ 275275 h 508988"/>
                <a:gd name="connsiteX31" fmla="*/ 177204 w 604539"/>
                <a:gd name="connsiteY31" fmla="*/ 275275 h 508988"/>
                <a:gd name="connsiteX32" fmla="*/ 159353 w 604539"/>
                <a:gd name="connsiteY32" fmla="*/ 266966 h 508988"/>
                <a:gd name="connsiteX33" fmla="*/ 154288 w 604539"/>
                <a:gd name="connsiteY33" fmla="*/ 248059 h 508988"/>
                <a:gd name="connsiteX34" fmla="*/ 185285 w 604539"/>
                <a:gd name="connsiteY34" fmla="*/ 73201 h 508988"/>
                <a:gd name="connsiteX35" fmla="*/ 208081 w 604539"/>
                <a:gd name="connsiteY35" fmla="*/ 54053 h 508988"/>
                <a:gd name="connsiteX36" fmla="*/ 518273 w 604539"/>
                <a:gd name="connsiteY36" fmla="*/ 0 h 508988"/>
                <a:gd name="connsiteX37" fmla="*/ 541548 w 604539"/>
                <a:gd name="connsiteY37" fmla="*/ 23244 h 508988"/>
                <a:gd name="connsiteX38" fmla="*/ 541548 w 604539"/>
                <a:gd name="connsiteY38" fmla="*/ 54075 h 508988"/>
                <a:gd name="connsiteX39" fmla="*/ 572422 w 604539"/>
                <a:gd name="connsiteY39" fmla="*/ 54075 h 508988"/>
                <a:gd name="connsiteX40" fmla="*/ 595577 w 604539"/>
                <a:gd name="connsiteY40" fmla="*/ 77199 h 508988"/>
                <a:gd name="connsiteX41" fmla="*/ 572422 w 604539"/>
                <a:gd name="connsiteY41" fmla="*/ 100322 h 508988"/>
                <a:gd name="connsiteX42" fmla="*/ 541548 w 604539"/>
                <a:gd name="connsiteY42" fmla="*/ 100322 h 508988"/>
                <a:gd name="connsiteX43" fmla="*/ 541548 w 604539"/>
                <a:gd name="connsiteY43" fmla="*/ 131274 h 508988"/>
                <a:gd name="connsiteX44" fmla="*/ 518273 w 604539"/>
                <a:gd name="connsiteY44" fmla="*/ 154397 h 508988"/>
                <a:gd name="connsiteX45" fmla="*/ 495117 w 604539"/>
                <a:gd name="connsiteY45" fmla="*/ 131274 h 508988"/>
                <a:gd name="connsiteX46" fmla="*/ 495117 w 604539"/>
                <a:gd name="connsiteY46" fmla="*/ 100322 h 508988"/>
                <a:gd name="connsiteX47" fmla="*/ 464244 w 604539"/>
                <a:gd name="connsiteY47" fmla="*/ 100322 h 508988"/>
                <a:gd name="connsiteX48" fmla="*/ 440968 w 604539"/>
                <a:gd name="connsiteY48" fmla="*/ 77199 h 508988"/>
                <a:gd name="connsiteX49" fmla="*/ 464244 w 604539"/>
                <a:gd name="connsiteY49" fmla="*/ 54075 h 508988"/>
                <a:gd name="connsiteX50" fmla="*/ 495117 w 604539"/>
                <a:gd name="connsiteY50" fmla="*/ 54075 h 508988"/>
                <a:gd name="connsiteX51" fmla="*/ 495117 w 604539"/>
                <a:gd name="connsiteY51" fmla="*/ 23244 h 508988"/>
                <a:gd name="connsiteX52" fmla="*/ 518273 w 604539"/>
                <a:gd name="connsiteY52" fmla="*/ 0 h 50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4539" h="508988">
                  <a:moveTo>
                    <a:pt x="54158" y="287695"/>
                  </a:moveTo>
                  <a:lnTo>
                    <a:pt x="242194" y="287695"/>
                  </a:lnTo>
                  <a:cubicBezTo>
                    <a:pt x="253411" y="287695"/>
                    <a:pt x="263060" y="295766"/>
                    <a:pt x="264990" y="306729"/>
                  </a:cubicBezTo>
                  <a:lnTo>
                    <a:pt x="295264" y="478149"/>
                  </a:lnTo>
                  <a:cubicBezTo>
                    <a:pt x="296109" y="480559"/>
                    <a:pt x="296591" y="483088"/>
                    <a:pt x="296591" y="485739"/>
                  </a:cubicBezTo>
                  <a:cubicBezTo>
                    <a:pt x="296591" y="498628"/>
                    <a:pt x="286218" y="508988"/>
                    <a:pt x="273433" y="508988"/>
                  </a:cubicBezTo>
                  <a:lnTo>
                    <a:pt x="273071" y="508988"/>
                  </a:lnTo>
                  <a:lnTo>
                    <a:pt x="23160" y="508988"/>
                  </a:lnTo>
                  <a:cubicBezTo>
                    <a:pt x="16285" y="508988"/>
                    <a:pt x="9772" y="505977"/>
                    <a:pt x="5430" y="500676"/>
                  </a:cubicBezTo>
                  <a:cubicBezTo>
                    <a:pt x="967" y="495496"/>
                    <a:pt x="-842" y="488509"/>
                    <a:pt x="364" y="481763"/>
                  </a:cubicBezTo>
                  <a:lnTo>
                    <a:pt x="31241" y="306729"/>
                  </a:lnTo>
                  <a:cubicBezTo>
                    <a:pt x="33171" y="295766"/>
                    <a:pt x="42820" y="287695"/>
                    <a:pt x="54158" y="287695"/>
                  </a:cubicBezTo>
                  <a:close/>
                  <a:moveTo>
                    <a:pt x="362106" y="287554"/>
                  </a:moveTo>
                  <a:lnTo>
                    <a:pt x="550142" y="287554"/>
                  </a:lnTo>
                  <a:cubicBezTo>
                    <a:pt x="561359" y="287554"/>
                    <a:pt x="571008" y="295747"/>
                    <a:pt x="572938" y="306710"/>
                  </a:cubicBezTo>
                  <a:lnTo>
                    <a:pt x="603212" y="478147"/>
                  </a:lnTo>
                  <a:cubicBezTo>
                    <a:pt x="604057" y="480556"/>
                    <a:pt x="604539" y="483086"/>
                    <a:pt x="604539" y="485736"/>
                  </a:cubicBezTo>
                  <a:cubicBezTo>
                    <a:pt x="604539" y="498627"/>
                    <a:pt x="594166" y="508988"/>
                    <a:pt x="581381" y="508988"/>
                  </a:cubicBezTo>
                  <a:lnTo>
                    <a:pt x="581019" y="508988"/>
                  </a:lnTo>
                  <a:lnTo>
                    <a:pt x="331108" y="508988"/>
                  </a:lnTo>
                  <a:cubicBezTo>
                    <a:pt x="324233" y="508988"/>
                    <a:pt x="317720" y="505976"/>
                    <a:pt x="313378" y="500675"/>
                  </a:cubicBezTo>
                  <a:cubicBezTo>
                    <a:pt x="308915" y="495495"/>
                    <a:pt x="307106" y="488507"/>
                    <a:pt x="308312" y="481761"/>
                  </a:cubicBezTo>
                  <a:lnTo>
                    <a:pt x="339189" y="306710"/>
                  </a:lnTo>
                  <a:cubicBezTo>
                    <a:pt x="341119" y="295747"/>
                    <a:pt x="350768" y="287554"/>
                    <a:pt x="362106" y="287554"/>
                  </a:cubicBezTo>
                  <a:close/>
                  <a:moveTo>
                    <a:pt x="208081" y="54053"/>
                  </a:moveTo>
                  <a:lnTo>
                    <a:pt x="396118" y="54053"/>
                  </a:lnTo>
                  <a:cubicBezTo>
                    <a:pt x="407455" y="54053"/>
                    <a:pt x="417104" y="62122"/>
                    <a:pt x="419034" y="73201"/>
                  </a:cubicBezTo>
                  <a:lnTo>
                    <a:pt x="449308" y="244446"/>
                  </a:lnTo>
                  <a:cubicBezTo>
                    <a:pt x="450153" y="246855"/>
                    <a:pt x="450635" y="249504"/>
                    <a:pt x="450635" y="252154"/>
                  </a:cubicBezTo>
                  <a:cubicBezTo>
                    <a:pt x="450635" y="264919"/>
                    <a:pt x="440262" y="275275"/>
                    <a:pt x="427357" y="275275"/>
                  </a:cubicBezTo>
                  <a:lnTo>
                    <a:pt x="427115" y="275275"/>
                  </a:lnTo>
                  <a:lnTo>
                    <a:pt x="177204" y="275275"/>
                  </a:lnTo>
                  <a:cubicBezTo>
                    <a:pt x="170329" y="275275"/>
                    <a:pt x="163816" y="272265"/>
                    <a:pt x="159353" y="266966"/>
                  </a:cubicBezTo>
                  <a:cubicBezTo>
                    <a:pt x="155011" y="261788"/>
                    <a:pt x="153202" y="254803"/>
                    <a:pt x="154288" y="248059"/>
                  </a:cubicBezTo>
                  <a:lnTo>
                    <a:pt x="185285" y="73201"/>
                  </a:lnTo>
                  <a:cubicBezTo>
                    <a:pt x="187215" y="62122"/>
                    <a:pt x="196864" y="54053"/>
                    <a:pt x="208081" y="54053"/>
                  </a:cubicBezTo>
                  <a:close/>
                  <a:moveTo>
                    <a:pt x="518273" y="0"/>
                  </a:moveTo>
                  <a:cubicBezTo>
                    <a:pt x="531177" y="0"/>
                    <a:pt x="541548" y="10358"/>
                    <a:pt x="541548" y="23244"/>
                  </a:cubicBezTo>
                  <a:lnTo>
                    <a:pt x="541548" y="54075"/>
                  </a:lnTo>
                  <a:lnTo>
                    <a:pt x="572422" y="54075"/>
                  </a:lnTo>
                  <a:cubicBezTo>
                    <a:pt x="585205" y="54075"/>
                    <a:pt x="595577" y="64433"/>
                    <a:pt x="595577" y="77199"/>
                  </a:cubicBezTo>
                  <a:cubicBezTo>
                    <a:pt x="595577" y="89965"/>
                    <a:pt x="585205" y="100322"/>
                    <a:pt x="572422" y="100322"/>
                  </a:cubicBezTo>
                  <a:lnTo>
                    <a:pt x="541548" y="100322"/>
                  </a:lnTo>
                  <a:lnTo>
                    <a:pt x="541548" y="131274"/>
                  </a:lnTo>
                  <a:cubicBezTo>
                    <a:pt x="541548" y="144040"/>
                    <a:pt x="531177" y="154397"/>
                    <a:pt x="518273" y="154397"/>
                  </a:cubicBezTo>
                  <a:cubicBezTo>
                    <a:pt x="505489" y="154397"/>
                    <a:pt x="495117" y="144040"/>
                    <a:pt x="495117" y="131274"/>
                  </a:cubicBezTo>
                  <a:lnTo>
                    <a:pt x="495117" y="100322"/>
                  </a:lnTo>
                  <a:lnTo>
                    <a:pt x="464244" y="100322"/>
                  </a:lnTo>
                  <a:cubicBezTo>
                    <a:pt x="451340" y="100322"/>
                    <a:pt x="440968" y="89965"/>
                    <a:pt x="440968" y="77199"/>
                  </a:cubicBezTo>
                  <a:cubicBezTo>
                    <a:pt x="440968" y="64433"/>
                    <a:pt x="451340" y="54075"/>
                    <a:pt x="464244" y="54075"/>
                  </a:cubicBezTo>
                  <a:lnTo>
                    <a:pt x="495117" y="54075"/>
                  </a:lnTo>
                  <a:lnTo>
                    <a:pt x="495117" y="23244"/>
                  </a:lnTo>
                  <a:cubicBezTo>
                    <a:pt x="495117" y="10358"/>
                    <a:pt x="505489" y="0"/>
                    <a:pt x="518273"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45" name="ïṡļíḋê">
            <a:extLst>
              <a:ext uri="{FF2B5EF4-FFF2-40B4-BE49-F238E27FC236}">
                <a16:creationId xmlns:a16="http://schemas.microsoft.com/office/drawing/2014/main" id="{D2239A9E-C83F-40B9-8417-275059BA23A9}"/>
              </a:ext>
            </a:extLst>
          </p:cNvPr>
          <p:cNvSpPr/>
          <p:nvPr/>
        </p:nvSpPr>
        <p:spPr>
          <a:xfrm>
            <a:off x="312405" y="3573197"/>
            <a:ext cx="1712614" cy="394574"/>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Background</a:t>
            </a:r>
          </a:p>
        </p:txBody>
      </p:sp>
      <p:grpSp>
        <p:nvGrpSpPr>
          <p:cNvPr id="146" name="îşļîḋê">
            <a:extLst>
              <a:ext uri="{FF2B5EF4-FFF2-40B4-BE49-F238E27FC236}">
                <a16:creationId xmlns:a16="http://schemas.microsoft.com/office/drawing/2014/main" id="{5617B11B-6534-47B4-9C39-71BB2FE921A0}"/>
              </a:ext>
            </a:extLst>
          </p:cNvPr>
          <p:cNvGrpSpPr/>
          <p:nvPr/>
        </p:nvGrpSpPr>
        <p:grpSpPr>
          <a:xfrm>
            <a:off x="1138821" y="2945068"/>
            <a:ext cx="59781" cy="466036"/>
            <a:chOff x="1903137" y="2482831"/>
            <a:chExt cx="72000" cy="527678"/>
          </a:xfrm>
        </p:grpSpPr>
        <p:cxnSp>
          <p:nvCxnSpPr>
            <p:cNvPr id="147" name="直接连接符 146">
              <a:extLst>
                <a:ext uri="{FF2B5EF4-FFF2-40B4-BE49-F238E27FC236}">
                  <a16:creationId xmlns:a16="http://schemas.microsoft.com/office/drawing/2014/main" id="{B5D873BB-3F55-4E59-897F-8D50294AC0B6}"/>
                </a:ext>
              </a:extLst>
            </p:cNvPr>
            <p:cNvCxnSpPr/>
            <p:nvPr/>
          </p:nvCxnSpPr>
          <p:spPr>
            <a:xfrm>
              <a:off x="1939137" y="2482831"/>
              <a:ext cx="0" cy="455678"/>
            </a:xfrm>
            <a:prstGeom prst="line">
              <a:avLst/>
            </a:prstGeom>
            <a:noFill/>
            <a:ln w="12700" cap="rnd" cmpd="sng" algn="ctr">
              <a:solidFill>
                <a:sysClr val="window" lastClr="FFFFFF">
                  <a:lumMod val="75000"/>
                </a:sysClr>
              </a:solidFill>
              <a:prstDash val="solid"/>
              <a:round/>
            </a:ln>
            <a:effectLst/>
          </p:spPr>
        </p:cxnSp>
        <p:sp>
          <p:nvSpPr>
            <p:cNvPr id="148" name="îşḻîde">
              <a:extLst>
                <a:ext uri="{FF2B5EF4-FFF2-40B4-BE49-F238E27FC236}">
                  <a16:creationId xmlns:a16="http://schemas.microsoft.com/office/drawing/2014/main" id="{5D5DF5FE-E9EA-40E8-B181-CB6F293473AB}"/>
                </a:ext>
              </a:extLst>
            </p:cNvPr>
            <p:cNvSpPr/>
            <p:nvPr/>
          </p:nvSpPr>
          <p:spPr>
            <a:xfrm>
              <a:off x="1903137"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 name="íṡľïdè">
            <a:extLst>
              <a:ext uri="{FF2B5EF4-FFF2-40B4-BE49-F238E27FC236}">
                <a16:creationId xmlns:a16="http://schemas.microsoft.com/office/drawing/2014/main" id="{2803357F-F37E-4495-9060-B72919571EFC}"/>
              </a:ext>
            </a:extLst>
          </p:cNvPr>
          <p:cNvGrpSpPr/>
          <p:nvPr/>
        </p:nvGrpSpPr>
        <p:grpSpPr>
          <a:xfrm>
            <a:off x="2538981" y="2112265"/>
            <a:ext cx="705621" cy="832803"/>
            <a:chOff x="3589473" y="1539875"/>
            <a:chExt cx="849842" cy="942956"/>
          </a:xfrm>
        </p:grpSpPr>
        <p:sp>
          <p:nvSpPr>
            <p:cNvPr id="142" name="iṣļíḓê">
              <a:extLst>
                <a:ext uri="{FF2B5EF4-FFF2-40B4-BE49-F238E27FC236}">
                  <a16:creationId xmlns:a16="http://schemas.microsoft.com/office/drawing/2014/main" id="{B9322584-1F27-4BE6-949E-0245A4D3FD6D}"/>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43" name="îŝḻîḍè">
              <a:extLst>
                <a:ext uri="{FF2B5EF4-FFF2-40B4-BE49-F238E27FC236}">
                  <a16:creationId xmlns:a16="http://schemas.microsoft.com/office/drawing/2014/main" id="{AB8FA30B-774C-4F4C-AD2A-1FC33E1EEC65}"/>
                </a:ext>
              </a:extLst>
            </p:cNvPr>
            <p:cNvSpPr/>
            <p:nvPr/>
          </p:nvSpPr>
          <p:spPr>
            <a:xfrm>
              <a:off x="3840660" y="1858244"/>
              <a:ext cx="347468" cy="306219"/>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9" name="íŝļîdê">
            <a:extLst>
              <a:ext uri="{FF2B5EF4-FFF2-40B4-BE49-F238E27FC236}">
                <a16:creationId xmlns:a16="http://schemas.microsoft.com/office/drawing/2014/main" id="{731F486B-F3A5-4772-92BC-245098D68E71}"/>
              </a:ext>
            </a:extLst>
          </p:cNvPr>
          <p:cNvGrpSpPr/>
          <p:nvPr/>
        </p:nvGrpSpPr>
        <p:grpSpPr>
          <a:xfrm>
            <a:off x="2861901" y="2945067"/>
            <a:ext cx="59781" cy="1560979"/>
            <a:chOff x="3978394" y="2482830"/>
            <a:chExt cx="72000" cy="1767446"/>
          </a:xfrm>
        </p:grpSpPr>
        <p:cxnSp>
          <p:nvCxnSpPr>
            <p:cNvPr id="140" name="直接连接符 139">
              <a:extLst>
                <a:ext uri="{FF2B5EF4-FFF2-40B4-BE49-F238E27FC236}">
                  <a16:creationId xmlns:a16="http://schemas.microsoft.com/office/drawing/2014/main" id="{9C77B5E6-7955-46C0-9880-A0E7C301CADF}"/>
                </a:ext>
              </a:extLst>
            </p:cNvPr>
            <p:cNvCxnSpPr/>
            <p:nvPr/>
          </p:nvCxnSpPr>
          <p:spPr>
            <a:xfrm>
              <a:off x="4014394" y="2482830"/>
              <a:ext cx="0" cy="1767446"/>
            </a:xfrm>
            <a:prstGeom prst="line">
              <a:avLst/>
            </a:prstGeom>
            <a:noFill/>
            <a:ln w="12700" cap="rnd" cmpd="sng" algn="ctr">
              <a:solidFill>
                <a:sysClr val="window" lastClr="FFFFFF">
                  <a:lumMod val="75000"/>
                </a:sysClr>
              </a:solidFill>
              <a:prstDash val="solid"/>
              <a:round/>
            </a:ln>
            <a:effectLst/>
          </p:spPr>
        </p:cxnSp>
        <p:sp>
          <p:nvSpPr>
            <p:cNvPr id="141" name="ísľïďe">
              <a:extLst>
                <a:ext uri="{FF2B5EF4-FFF2-40B4-BE49-F238E27FC236}">
                  <a16:creationId xmlns:a16="http://schemas.microsoft.com/office/drawing/2014/main" id="{01D56ED3-8CDA-4BE0-984F-C676538393C8}"/>
                </a:ext>
              </a:extLst>
            </p:cNvPr>
            <p:cNvSpPr/>
            <p:nvPr/>
          </p:nvSpPr>
          <p:spPr>
            <a:xfrm>
              <a:off x="3978394"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4" name="îŝļîďê">
            <a:extLst>
              <a:ext uri="{FF2B5EF4-FFF2-40B4-BE49-F238E27FC236}">
                <a16:creationId xmlns:a16="http://schemas.microsoft.com/office/drawing/2014/main" id="{2D34EC5D-D67F-48A9-AEE9-94C78CA5AA8A}"/>
              </a:ext>
            </a:extLst>
          </p:cNvPr>
          <p:cNvGrpSpPr/>
          <p:nvPr/>
        </p:nvGrpSpPr>
        <p:grpSpPr>
          <a:xfrm>
            <a:off x="4262060" y="2112265"/>
            <a:ext cx="705621" cy="1298839"/>
            <a:chOff x="5664730" y="1539875"/>
            <a:chExt cx="849842" cy="1470634"/>
          </a:xfrm>
        </p:grpSpPr>
        <p:grpSp>
          <p:nvGrpSpPr>
            <p:cNvPr id="131" name="î$1iḋè">
              <a:extLst>
                <a:ext uri="{FF2B5EF4-FFF2-40B4-BE49-F238E27FC236}">
                  <a16:creationId xmlns:a16="http://schemas.microsoft.com/office/drawing/2014/main" id="{AC24B789-C64D-4D1B-8D77-B01A4CAA4AD2}"/>
                </a:ext>
              </a:extLst>
            </p:cNvPr>
            <p:cNvGrpSpPr/>
            <p:nvPr/>
          </p:nvGrpSpPr>
          <p:grpSpPr>
            <a:xfrm>
              <a:off x="5664730" y="1539875"/>
              <a:ext cx="849842" cy="942956"/>
              <a:chOff x="5664730" y="1539875"/>
              <a:chExt cx="849842" cy="942956"/>
            </a:xfrm>
          </p:grpSpPr>
          <p:sp>
            <p:nvSpPr>
              <p:cNvPr id="135" name="îṡľíḓé">
                <a:extLst>
                  <a:ext uri="{FF2B5EF4-FFF2-40B4-BE49-F238E27FC236}">
                    <a16:creationId xmlns:a16="http://schemas.microsoft.com/office/drawing/2014/main" id="{7CA341E2-651F-4F23-A01D-1EBFE70DAE98}"/>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6" name="îs1iḍé">
                <a:extLst>
                  <a:ext uri="{FF2B5EF4-FFF2-40B4-BE49-F238E27FC236}">
                    <a16:creationId xmlns:a16="http://schemas.microsoft.com/office/drawing/2014/main" id="{59AE378B-290F-45AA-A3C0-9F7F4F36C966}"/>
                  </a:ext>
                </a:extLst>
              </p:cNvPr>
              <p:cNvSpPr/>
              <p:nvPr/>
            </p:nvSpPr>
            <p:spPr>
              <a:xfrm>
                <a:off x="5915917" y="1873786"/>
                <a:ext cx="347468" cy="275133"/>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2" name="íṡ1îďé">
              <a:extLst>
                <a:ext uri="{FF2B5EF4-FFF2-40B4-BE49-F238E27FC236}">
                  <a16:creationId xmlns:a16="http://schemas.microsoft.com/office/drawing/2014/main" id="{498AE215-F850-4546-B22B-99487B8AB029}"/>
                </a:ext>
              </a:extLst>
            </p:cNvPr>
            <p:cNvGrpSpPr/>
            <p:nvPr/>
          </p:nvGrpSpPr>
          <p:grpSpPr>
            <a:xfrm>
              <a:off x="6053651" y="2482831"/>
              <a:ext cx="72000" cy="527678"/>
              <a:chOff x="6053651" y="2482831"/>
              <a:chExt cx="72000" cy="527678"/>
            </a:xfrm>
          </p:grpSpPr>
          <p:cxnSp>
            <p:nvCxnSpPr>
              <p:cNvPr id="133" name="直接连接符 132">
                <a:extLst>
                  <a:ext uri="{FF2B5EF4-FFF2-40B4-BE49-F238E27FC236}">
                    <a16:creationId xmlns:a16="http://schemas.microsoft.com/office/drawing/2014/main" id="{5774470E-A234-45B9-8CD5-0BE318E2CDCF}"/>
                  </a:ext>
                </a:extLst>
              </p:cNvPr>
              <p:cNvCxnSpPr/>
              <p:nvPr/>
            </p:nvCxnSpPr>
            <p:spPr>
              <a:xfrm>
                <a:off x="6089651" y="2482831"/>
                <a:ext cx="0" cy="455678"/>
              </a:xfrm>
              <a:prstGeom prst="line">
                <a:avLst/>
              </a:prstGeom>
              <a:noFill/>
              <a:ln w="12700" cap="rnd" cmpd="sng" algn="ctr">
                <a:solidFill>
                  <a:sysClr val="window" lastClr="FFFFFF">
                    <a:lumMod val="75000"/>
                  </a:sysClr>
                </a:solidFill>
                <a:prstDash val="solid"/>
                <a:round/>
              </a:ln>
              <a:effectLst/>
            </p:spPr>
          </p:cxnSp>
          <p:sp>
            <p:nvSpPr>
              <p:cNvPr id="134" name="işļiďê">
                <a:extLst>
                  <a:ext uri="{FF2B5EF4-FFF2-40B4-BE49-F238E27FC236}">
                    <a16:creationId xmlns:a16="http://schemas.microsoft.com/office/drawing/2014/main" id="{7332F91A-E8DB-42E6-8569-302296DEB202}"/>
                  </a:ext>
                </a:extLst>
              </p:cNvPr>
              <p:cNvSpPr/>
              <p:nvPr/>
            </p:nvSpPr>
            <p:spPr>
              <a:xfrm>
                <a:off x="6053651"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4" name="iš1îḑé">
            <a:extLst>
              <a:ext uri="{FF2B5EF4-FFF2-40B4-BE49-F238E27FC236}">
                <a16:creationId xmlns:a16="http://schemas.microsoft.com/office/drawing/2014/main" id="{89F3618E-5C40-4DA0-AC04-F167DCA0411B}"/>
              </a:ext>
            </a:extLst>
          </p:cNvPr>
          <p:cNvGrpSpPr/>
          <p:nvPr/>
        </p:nvGrpSpPr>
        <p:grpSpPr>
          <a:xfrm>
            <a:off x="5985140" y="2112265"/>
            <a:ext cx="705621" cy="832803"/>
            <a:chOff x="7739987" y="1539875"/>
            <a:chExt cx="849842" cy="942956"/>
          </a:xfrm>
        </p:grpSpPr>
        <p:sp>
          <p:nvSpPr>
            <p:cNvPr id="129" name="îśḷíḍé">
              <a:extLst>
                <a:ext uri="{FF2B5EF4-FFF2-40B4-BE49-F238E27FC236}">
                  <a16:creationId xmlns:a16="http://schemas.microsoft.com/office/drawing/2014/main" id="{6D9E2810-8C40-4482-97F8-2F10408A908F}"/>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FFC000"/>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0" name="iśḻidè">
              <a:extLst>
                <a:ext uri="{FF2B5EF4-FFF2-40B4-BE49-F238E27FC236}">
                  <a16:creationId xmlns:a16="http://schemas.microsoft.com/office/drawing/2014/main" id="{F33C2FF9-1C14-4745-90CE-641FC3ED8B7A}"/>
                </a:ext>
              </a:extLst>
            </p:cNvPr>
            <p:cNvSpPr/>
            <p:nvPr/>
          </p:nvSpPr>
          <p:spPr>
            <a:xfrm>
              <a:off x="7991174" y="1854385"/>
              <a:ext cx="347468" cy="313935"/>
            </a:xfrm>
            <a:custGeom>
              <a:avLst/>
              <a:gdLst>
                <a:gd name="connsiteX0" fmla="*/ 462909 w 607639"/>
                <a:gd name="connsiteY0" fmla="*/ 418947 h 548999"/>
                <a:gd name="connsiteX1" fmla="*/ 607639 w 607639"/>
                <a:gd name="connsiteY1" fmla="*/ 418947 h 548999"/>
                <a:gd name="connsiteX2" fmla="*/ 607639 w 607639"/>
                <a:gd name="connsiteY2" fmla="*/ 548999 h 548999"/>
                <a:gd name="connsiteX3" fmla="*/ 462909 w 607639"/>
                <a:gd name="connsiteY3" fmla="*/ 548999 h 548999"/>
                <a:gd name="connsiteX4" fmla="*/ 231525 w 607639"/>
                <a:gd name="connsiteY4" fmla="*/ 418947 h 548999"/>
                <a:gd name="connsiteX5" fmla="*/ 376114 w 607639"/>
                <a:gd name="connsiteY5" fmla="*/ 418947 h 548999"/>
                <a:gd name="connsiteX6" fmla="*/ 376114 w 607639"/>
                <a:gd name="connsiteY6" fmla="*/ 548999 h 548999"/>
                <a:gd name="connsiteX7" fmla="*/ 231525 w 607639"/>
                <a:gd name="connsiteY7" fmla="*/ 548999 h 548999"/>
                <a:gd name="connsiteX8" fmla="*/ 0 w 607639"/>
                <a:gd name="connsiteY8" fmla="*/ 418947 h 548999"/>
                <a:gd name="connsiteX9" fmla="*/ 144659 w 607639"/>
                <a:gd name="connsiteY9" fmla="*/ 418947 h 548999"/>
                <a:gd name="connsiteX10" fmla="*/ 144659 w 607639"/>
                <a:gd name="connsiteY10" fmla="*/ 548999 h 548999"/>
                <a:gd name="connsiteX11" fmla="*/ 0 w 607639"/>
                <a:gd name="connsiteY11" fmla="*/ 548999 h 548999"/>
                <a:gd name="connsiteX12" fmla="*/ 282149 w 607639"/>
                <a:gd name="connsiteY12" fmla="*/ 231172 h 548999"/>
                <a:gd name="connsiteX13" fmla="*/ 325490 w 607639"/>
                <a:gd name="connsiteY13" fmla="*/ 231172 h 548999"/>
                <a:gd name="connsiteX14" fmla="*/ 325490 w 607639"/>
                <a:gd name="connsiteY14" fmla="*/ 281751 h 548999"/>
                <a:gd name="connsiteX15" fmla="*/ 556973 w 607639"/>
                <a:gd name="connsiteY15" fmla="*/ 281751 h 548999"/>
                <a:gd name="connsiteX16" fmla="*/ 556973 w 607639"/>
                <a:gd name="connsiteY16" fmla="*/ 375619 h 548999"/>
                <a:gd name="connsiteX17" fmla="*/ 513542 w 607639"/>
                <a:gd name="connsiteY17" fmla="*/ 375619 h 548999"/>
                <a:gd name="connsiteX18" fmla="*/ 513542 w 607639"/>
                <a:gd name="connsiteY18" fmla="*/ 325040 h 548999"/>
                <a:gd name="connsiteX19" fmla="*/ 325490 w 607639"/>
                <a:gd name="connsiteY19" fmla="*/ 325040 h 548999"/>
                <a:gd name="connsiteX20" fmla="*/ 325490 w 607639"/>
                <a:gd name="connsiteY20" fmla="*/ 375619 h 548999"/>
                <a:gd name="connsiteX21" fmla="*/ 282149 w 607639"/>
                <a:gd name="connsiteY21" fmla="*/ 375619 h 548999"/>
                <a:gd name="connsiteX22" fmla="*/ 282149 w 607639"/>
                <a:gd name="connsiteY22" fmla="*/ 325040 h 548999"/>
                <a:gd name="connsiteX23" fmla="*/ 94097 w 607639"/>
                <a:gd name="connsiteY23" fmla="*/ 325040 h 548999"/>
                <a:gd name="connsiteX24" fmla="*/ 94097 w 607639"/>
                <a:gd name="connsiteY24" fmla="*/ 375619 h 548999"/>
                <a:gd name="connsiteX25" fmla="*/ 50666 w 607639"/>
                <a:gd name="connsiteY25" fmla="*/ 375619 h 548999"/>
                <a:gd name="connsiteX26" fmla="*/ 50666 w 607639"/>
                <a:gd name="connsiteY26" fmla="*/ 281751 h 548999"/>
                <a:gd name="connsiteX27" fmla="*/ 282149 w 607639"/>
                <a:gd name="connsiteY27" fmla="*/ 281751 h 548999"/>
                <a:gd name="connsiteX28" fmla="*/ 159125 w 607639"/>
                <a:gd name="connsiteY28" fmla="*/ 0 h 548999"/>
                <a:gd name="connsiteX29" fmla="*/ 448514 w 607639"/>
                <a:gd name="connsiteY29" fmla="*/ 0 h 548999"/>
                <a:gd name="connsiteX30" fmla="*/ 448514 w 607639"/>
                <a:gd name="connsiteY30" fmla="*/ 187845 h 548999"/>
                <a:gd name="connsiteX31" fmla="*/ 159125 w 607639"/>
                <a:gd name="connsiteY31" fmla="*/ 187845 h 5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548999">
                  <a:moveTo>
                    <a:pt x="462909" y="418947"/>
                  </a:moveTo>
                  <a:lnTo>
                    <a:pt x="607639" y="418947"/>
                  </a:lnTo>
                  <a:lnTo>
                    <a:pt x="607639" y="548999"/>
                  </a:lnTo>
                  <a:lnTo>
                    <a:pt x="462909" y="548999"/>
                  </a:lnTo>
                  <a:close/>
                  <a:moveTo>
                    <a:pt x="231525" y="418947"/>
                  </a:moveTo>
                  <a:lnTo>
                    <a:pt x="376114" y="418947"/>
                  </a:lnTo>
                  <a:lnTo>
                    <a:pt x="376114" y="548999"/>
                  </a:lnTo>
                  <a:lnTo>
                    <a:pt x="231525" y="548999"/>
                  </a:lnTo>
                  <a:close/>
                  <a:moveTo>
                    <a:pt x="0" y="418947"/>
                  </a:moveTo>
                  <a:lnTo>
                    <a:pt x="144659" y="418947"/>
                  </a:lnTo>
                  <a:lnTo>
                    <a:pt x="144659" y="548999"/>
                  </a:lnTo>
                  <a:lnTo>
                    <a:pt x="0" y="548999"/>
                  </a:lnTo>
                  <a:close/>
                  <a:moveTo>
                    <a:pt x="282149" y="231172"/>
                  </a:moveTo>
                  <a:lnTo>
                    <a:pt x="325490" y="231172"/>
                  </a:lnTo>
                  <a:lnTo>
                    <a:pt x="325490" y="281751"/>
                  </a:lnTo>
                  <a:lnTo>
                    <a:pt x="556973" y="281751"/>
                  </a:lnTo>
                  <a:lnTo>
                    <a:pt x="556973" y="375619"/>
                  </a:lnTo>
                  <a:lnTo>
                    <a:pt x="513542" y="375619"/>
                  </a:lnTo>
                  <a:lnTo>
                    <a:pt x="513542" y="325040"/>
                  </a:lnTo>
                  <a:lnTo>
                    <a:pt x="325490" y="325040"/>
                  </a:lnTo>
                  <a:lnTo>
                    <a:pt x="325490" y="375619"/>
                  </a:lnTo>
                  <a:lnTo>
                    <a:pt x="282149" y="375619"/>
                  </a:lnTo>
                  <a:lnTo>
                    <a:pt x="282149" y="325040"/>
                  </a:lnTo>
                  <a:lnTo>
                    <a:pt x="94097" y="325040"/>
                  </a:lnTo>
                  <a:lnTo>
                    <a:pt x="94097" y="375619"/>
                  </a:lnTo>
                  <a:lnTo>
                    <a:pt x="50666" y="375619"/>
                  </a:lnTo>
                  <a:lnTo>
                    <a:pt x="50666" y="281751"/>
                  </a:lnTo>
                  <a:lnTo>
                    <a:pt x="282149" y="281751"/>
                  </a:lnTo>
                  <a:close/>
                  <a:moveTo>
                    <a:pt x="159125" y="0"/>
                  </a:moveTo>
                  <a:lnTo>
                    <a:pt x="448514" y="0"/>
                  </a:lnTo>
                  <a:lnTo>
                    <a:pt x="448514" y="187845"/>
                  </a:lnTo>
                  <a:lnTo>
                    <a:pt x="159125" y="187845"/>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25" name="í$ḻïdé">
            <a:extLst>
              <a:ext uri="{FF2B5EF4-FFF2-40B4-BE49-F238E27FC236}">
                <a16:creationId xmlns:a16="http://schemas.microsoft.com/office/drawing/2014/main" id="{265D8A5E-B189-44E7-9C88-437B07E6C967}"/>
              </a:ext>
            </a:extLst>
          </p:cNvPr>
          <p:cNvSpPr/>
          <p:nvPr/>
        </p:nvSpPr>
        <p:spPr>
          <a:xfrm>
            <a:off x="5578653" y="4448718"/>
            <a:ext cx="1720750" cy="459238"/>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Method</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grpSp>
        <p:nvGrpSpPr>
          <p:cNvPr id="126" name="iṥļîďe">
            <a:extLst>
              <a:ext uri="{FF2B5EF4-FFF2-40B4-BE49-F238E27FC236}">
                <a16:creationId xmlns:a16="http://schemas.microsoft.com/office/drawing/2014/main" id="{D9222469-222E-469B-B6E9-BAC90C8DD64E}"/>
              </a:ext>
            </a:extLst>
          </p:cNvPr>
          <p:cNvGrpSpPr/>
          <p:nvPr/>
        </p:nvGrpSpPr>
        <p:grpSpPr>
          <a:xfrm>
            <a:off x="6308060" y="2945067"/>
            <a:ext cx="59781" cy="1560979"/>
            <a:chOff x="8128908" y="2482830"/>
            <a:chExt cx="72000" cy="1767446"/>
          </a:xfrm>
        </p:grpSpPr>
        <p:cxnSp>
          <p:nvCxnSpPr>
            <p:cNvPr id="127" name="直接连接符 126">
              <a:extLst>
                <a:ext uri="{FF2B5EF4-FFF2-40B4-BE49-F238E27FC236}">
                  <a16:creationId xmlns:a16="http://schemas.microsoft.com/office/drawing/2014/main" id="{AF9F94DA-D915-415C-BC11-4D9FAD3E3446}"/>
                </a:ext>
              </a:extLst>
            </p:cNvPr>
            <p:cNvCxnSpPr/>
            <p:nvPr/>
          </p:nvCxnSpPr>
          <p:spPr>
            <a:xfrm>
              <a:off x="8164908" y="2482830"/>
              <a:ext cx="0" cy="1767446"/>
            </a:xfrm>
            <a:prstGeom prst="line">
              <a:avLst/>
            </a:prstGeom>
            <a:noFill/>
            <a:ln w="12700" cap="rnd" cmpd="sng" algn="ctr">
              <a:solidFill>
                <a:sysClr val="window" lastClr="FFFFFF">
                  <a:lumMod val="75000"/>
                </a:sysClr>
              </a:solidFill>
              <a:prstDash val="solid"/>
              <a:round/>
            </a:ln>
            <a:effectLst/>
          </p:spPr>
        </p:cxnSp>
        <p:sp>
          <p:nvSpPr>
            <p:cNvPr id="128" name="iṥlïḋé">
              <a:extLst>
                <a:ext uri="{FF2B5EF4-FFF2-40B4-BE49-F238E27FC236}">
                  <a16:creationId xmlns:a16="http://schemas.microsoft.com/office/drawing/2014/main" id="{2042D863-B8B5-458D-B2CB-6A840A93811E}"/>
                </a:ext>
              </a:extLst>
            </p:cNvPr>
            <p:cNvSpPr/>
            <p:nvPr/>
          </p:nvSpPr>
          <p:spPr>
            <a:xfrm>
              <a:off x="8128908" y="2938509"/>
              <a:ext cx="72000" cy="72000"/>
            </a:xfrm>
            <a:prstGeom prst="ellipse">
              <a:avLst/>
            </a:prstGeom>
            <a:solidFill>
              <a:srgbClr val="FFC000"/>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7" name="ïšḷiďè">
            <a:extLst>
              <a:ext uri="{FF2B5EF4-FFF2-40B4-BE49-F238E27FC236}">
                <a16:creationId xmlns:a16="http://schemas.microsoft.com/office/drawing/2014/main" id="{ABA3183D-E034-4D4C-A833-E221168CE97C}"/>
              </a:ext>
            </a:extLst>
          </p:cNvPr>
          <p:cNvGrpSpPr/>
          <p:nvPr/>
        </p:nvGrpSpPr>
        <p:grpSpPr>
          <a:xfrm>
            <a:off x="7708218" y="2112265"/>
            <a:ext cx="705621" cy="832803"/>
            <a:chOff x="9815242" y="1539875"/>
            <a:chExt cx="849842" cy="942956"/>
          </a:xfrm>
        </p:grpSpPr>
        <p:sp>
          <p:nvSpPr>
            <p:cNvPr id="122" name="ïṣḻiḋé">
              <a:extLst>
                <a:ext uri="{FF2B5EF4-FFF2-40B4-BE49-F238E27FC236}">
                  <a16:creationId xmlns:a16="http://schemas.microsoft.com/office/drawing/2014/main" id="{B2D21765-9A56-46B8-BAF6-FA4E4AF3AFBC}"/>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23" name="íṣḷîḍé">
              <a:extLst>
                <a:ext uri="{FF2B5EF4-FFF2-40B4-BE49-F238E27FC236}">
                  <a16:creationId xmlns:a16="http://schemas.microsoft.com/office/drawing/2014/main" id="{BE1704E8-4AD0-4FD1-809C-1782A769EA9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8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8" name="ïs1îďè">
            <a:extLst>
              <a:ext uri="{FF2B5EF4-FFF2-40B4-BE49-F238E27FC236}">
                <a16:creationId xmlns:a16="http://schemas.microsoft.com/office/drawing/2014/main" id="{32216EE4-B127-47F5-8FC1-C275BB74D7FD}"/>
              </a:ext>
            </a:extLst>
          </p:cNvPr>
          <p:cNvGrpSpPr/>
          <p:nvPr/>
        </p:nvGrpSpPr>
        <p:grpSpPr>
          <a:xfrm>
            <a:off x="8031138" y="2945068"/>
            <a:ext cx="59781" cy="466036"/>
            <a:chOff x="10204163" y="2482831"/>
            <a:chExt cx="72000" cy="527678"/>
          </a:xfrm>
        </p:grpSpPr>
        <p:cxnSp>
          <p:nvCxnSpPr>
            <p:cNvPr id="120" name="直接连接符 119">
              <a:extLst>
                <a:ext uri="{FF2B5EF4-FFF2-40B4-BE49-F238E27FC236}">
                  <a16:creationId xmlns:a16="http://schemas.microsoft.com/office/drawing/2014/main" id="{662E716B-B975-4FFF-BE77-6DA9899B68EF}"/>
                </a:ext>
              </a:extLst>
            </p:cNvPr>
            <p:cNvCxnSpPr/>
            <p:nvPr/>
          </p:nvCxnSpPr>
          <p:spPr>
            <a:xfrm>
              <a:off x="10240163" y="2482831"/>
              <a:ext cx="0" cy="455678"/>
            </a:xfrm>
            <a:prstGeom prst="line">
              <a:avLst/>
            </a:prstGeom>
            <a:noFill/>
            <a:ln w="12700" cap="rnd" cmpd="sng" algn="ctr">
              <a:solidFill>
                <a:sysClr val="window" lastClr="FFFFFF">
                  <a:lumMod val="75000"/>
                </a:sysClr>
              </a:solidFill>
              <a:prstDash val="solid"/>
              <a:round/>
            </a:ln>
            <a:effectLst/>
          </p:spPr>
        </p:cxnSp>
        <p:sp>
          <p:nvSpPr>
            <p:cNvPr id="121" name="íṥḻïďe">
              <a:extLst>
                <a:ext uri="{FF2B5EF4-FFF2-40B4-BE49-F238E27FC236}">
                  <a16:creationId xmlns:a16="http://schemas.microsoft.com/office/drawing/2014/main" id="{80276DD1-1997-4C04-9DC2-5F472E1B80D7}"/>
                </a:ext>
              </a:extLst>
            </p:cNvPr>
            <p:cNvSpPr/>
            <p:nvPr/>
          </p:nvSpPr>
          <p:spPr>
            <a:xfrm>
              <a:off x="10204163"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9" name="íSlîďe">
            <a:extLst>
              <a:ext uri="{FF2B5EF4-FFF2-40B4-BE49-F238E27FC236}">
                <a16:creationId xmlns:a16="http://schemas.microsoft.com/office/drawing/2014/main" id="{A18EA4BC-82E0-4598-8B4B-326BB986246B}"/>
              </a:ext>
            </a:extLst>
          </p:cNvPr>
          <p:cNvSpPr/>
          <p:nvPr/>
        </p:nvSpPr>
        <p:spPr>
          <a:xfrm>
            <a:off x="7097251" y="3560351"/>
            <a:ext cx="1723075" cy="42026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Experiment</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sp>
        <p:nvSpPr>
          <p:cNvPr id="43" name="矩形 42">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ïš1íḋe">
            <a:extLst>
              <a:ext uri="{FF2B5EF4-FFF2-40B4-BE49-F238E27FC236}">
                <a16:creationId xmlns:a16="http://schemas.microsoft.com/office/drawing/2014/main" id="{AF341F50-051A-4B02-9783-F13ED760DEED}"/>
              </a:ext>
            </a:extLst>
          </p:cNvPr>
          <p:cNvSpPr/>
          <p:nvPr/>
        </p:nvSpPr>
        <p:spPr>
          <a:xfrm>
            <a:off x="1819405" y="4416387"/>
            <a:ext cx="2144771" cy="52390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Related Work</a:t>
            </a:r>
            <a:endParaRPr lang="zh-CN" altLang="en-US" sz="2400" b="1" dirty="0">
              <a:solidFill>
                <a:prstClr val="black"/>
              </a:solidFill>
              <a:cs typeface="Calibri" panose="020F0502020204030204" pitchFamily="34" charset="0"/>
            </a:endParaRPr>
          </a:p>
        </p:txBody>
      </p:sp>
      <p:sp>
        <p:nvSpPr>
          <p:cNvPr id="45" name="íṡḻîḑé">
            <a:extLst>
              <a:ext uri="{FF2B5EF4-FFF2-40B4-BE49-F238E27FC236}">
                <a16:creationId xmlns:a16="http://schemas.microsoft.com/office/drawing/2014/main" id="{67F86202-02B1-4301-9E14-58B195CB0C53}"/>
              </a:ext>
            </a:extLst>
          </p:cNvPr>
          <p:cNvSpPr/>
          <p:nvPr/>
        </p:nvSpPr>
        <p:spPr>
          <a:xfrm>
            <a:off x="3712741" y="3608909"/>
            <a:ext cx="2071400" cy="32315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Limitations</a:t>
            </a:r>
          </a:p>
        </p:txBody>
      </p:sp>
    </p:spTree>
    <p:extLst>
      <p:ext uri="{BB962C8B-B14F-4D97-AF65-F5344CB8AC3E}">
        <p14:creationId xmlns:p14="http://schemas.microsoft.com/office/powerpoint/2010/main" val="309350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Method</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11</a:t>
            </a:fld>
            <a:endParaRPr lang="zh-CN" altLang="en-US"/>
          </a:p>
        </p:txBody>
      </p:sp>
      <p:sp>
        <p:nvSpPr>
          <p:cNvPr id="9" name="文本框 8">
            <a:extLst>
              <a:ext uri="{FF2B5EF4-FFF2-40B4-BE49-F238E27FC236}">
                <a16:creationId xmlns:a16="http://schemas.microsoft.com/office/drawing/2014/main" id="{AEC166E5-606D-4186-89F1-93A2E379E9A9}"/>
              </a:ext>
            </a:extLst>
          </p:cNvPr>
          <p:cNvSpPr txBox="1"/>
          <p:nvPr/>
        </p:nvSpPr>
        <p:spPr>
          <a:xfrm>
            <a:off x="624254" y="5694252"/>
            <a:ext cx="7895492" cy="338554"/>
          </a:xfrm>
          <a:prstGeom prst="rect">
            <a:avLst/>
          </a:prstGeom>
          <a:noFill/>
        </p:spPr>
        <p:txBody>
          <a:bodyPr wrap="square" rtlCol="0">
            <a:spAutoFit/>
          </a:bodyPr>
          <a:lstStyle/>
          <a:p>
            <a:pPr algn="ctr"/>
            <a:r>
              <a:rPr lang="en-US" altLang="zh-CN" sz="1600" dirty="0">
                <a:solidFill>
                  <a:schemeClr val="tx1">
                    <a:lumMod val="95000"/>
                    <a:lumOff val="5000"/>
                  </a:schemeClr>
                </a:solidFill>
                <a:latin typeface="Calibri" panose="020F0502020204030204" pitchFamily="34" charset="0"/>
                <a:cs typeface="Calibri" panose="020F0502020204030204" pitchFamily="34" charset="0"/>
              </a:rPr>
              <a:t>Fig.1: The proposed V2P scheme.</a:t>
            </a:r>
            <a:endParaRPr lang="zh-CN" altLang="en-US" sz="16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B53B38EC-C5EB-19C0-6922-BF167735E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84" y="1412721"/>
            <a:ext cx="8080455" cy="4070229"/>
          </a:xfrm>
          <a:prstGeom prst="rect">
            <a:avLst/>
          </a:prstGeom>
        </p:spPr>
      </p:pic>
      <p:sp>
        <p:nvSpPr>
          <p:cNvPr id="3" name="矩形 2">
            <a:extLst>
              <a:ext uri="{FF2B5EF4-FFF2-40B4-BE49-F238E27FC236}">
                <a16:creationId xmlns:a16="http://schemas.microsoft.com/office/drawing/2014/main" id="{81F95929-88D3-B982-7ADE-1A8F479F4401}"/>
              </a:ext>
            </a:extLst>
          </p:cNvPr>
          <p:cNvSpPr/>
          <p:nvPr/>
        </p:nvSpPr>
        <p:spPr>
          <a:xfrm>
            <a:off x="419484" y="1422804"/>
            <a:ext cx="5896649" cy="1411510"/>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57922F1-4FFB-F57A-9710-1A5E9D7EA8B1}"/>
              </a:ext>
            </a:extLst>
          </p:cNvPr>
          <p:cNvSpPr/>
          <p:nvPr/>
        </p:nvSpPr>
        <p:spPr>
          <a:xfrm>
            <a:off x="419485" y="2935270"/>
            <a:ext cx="8095866" cy="251000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908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Method</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12</a:t>
            </a:fld>
            <a:endParaRPr lang="zh-CN" altLang="en-US"/>
          </a:p>
        </p:txBody>
      </p:sp>
      <p:sp>
        <p:nvSpPr>
          <p:cNvPr id="11" name="文本框 10">
            <a:extLst>
              <a:ext uri="{FF2B5EF4-FFF2-40B4-BE49-F238E27FC236}">
                <a16:creationId xmlns:a16="http://schemas.microsoft.com/office/drawing/2014/main" id="{BC54F2FE-26C3-4CBC-824C-DCD99EA4C80A}"/>
              </a:ext>
            </a:extLst>
          </p:cNvPr>
          <p:cNvSpPr txBox="1"/>
          <p:nvPr/>
        </p:nvSpPr>
        <p:spPr>
          <a:xfrm>
            <a:off x="-96254" y="3551561"/>
            <a:ext cx="4668253"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Attribute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Prediction</a:t>
            </a:r>
            <a:endParaRPr lang="zh-CN" altLang="en-US" sz="28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 name="图片 19">
            <a:extLst>
              <a:ext uri="{FF2B5EF4-FFF2-40B4-BE49-F238E27FC236}">
                <a16:creationId xmlns:a16="http://schemas.microsoft.com/office/drawing/2014/main" id="{B53B38EC-C5EB-19C0-6922-BF167735EFF5}"/>
              </a:ext>
            </a:extLst>
          </p:cNvPr>
          <p:cNvPicPr>
            <a:picLocks noChangeAspect="1"/>
          </p:cNvPicPr>
          <p:nvPr/>
        </p:nvPicPr>
        <p:blipFill rotWithShape="1">
          <a:blip r:embed="rId3">
            <a:extLst>
              <a:ext uri="{28A0092B-C50C-407E-A947-70E740481C1C}">
                <a14:useLocalDpi xmlns:a14="http://schemas.microsoft.com/office/drawing/2010/main" val="0"/>
              </a:ext>
            </a:extLst>
          </a:blip>
          <a:srcRect r="26489" b="64358"/>
          <a:stretch/>
        </p:blipFill>
        <p:spPr>
          <a:xfrm>
            <a:off x="631141" y="1563774"/>
            <a:ext cx="7975879" cy="1947917"/>
          </a:xfrm>
          <a:prstGeom prst="rect">
            <a:avLst/>
          </a:prstGeom>
        </p:spPr>
      </p:pic>
      <p:pic>
        <p:nvPicPr>
          <p:cNvPr id="3" name="图片 2">
            <a:extLst>
              <a:ext uri="{FF2B5EF4-FFF2-40B4-BE49-F238E27FC236}">
                <a16:creationId xmlns:a16="http://schemas.microsoft.com/office/drawing/2014/main" id="{935BE269-1AB3-8CC3-1F7B-92CFCF3EBF32}"/>
              </a:ext>
            </a:extLst>
          </p:cNvPr>
          <p:cNvPicPr>
            <a:picLocks noChangeAspect="1"/>
          </p:cNvPicPr>
          <p:nvPr/>
        </p:nvPicPr>
        <p:blipFill>
          <a:blip r:embed="rId4"/>
          <a:stretch>
            <a:fillRect/>
          </a:stretch>
        </p:blipFill>
        <p:spPr>
          <a:xfrm>
            <a:off x="908158" y="4401120"/>
            <a:ext cx="1810215" cy="459308"/>
          </a:xfrm>
          <a:prstGeom prst="rect">
            <a:avLst/>
          </a:prstGeom>
        </p:spPr>
      </p:pic>
      <p:pic>
        <p:nvPicPr>
          <p:cNvPr id="4" name="图片 3">
            <a:extLst>
              <a:ext uri="{FF2B5EF4-FFF2-40B4-BE49-F238E27FC236}">
                <a16:creationId xmlns:a16="http://schemas.microsoft.com/office/drawing/2014/main" id="{A013C550-07A6-47F0-9F97-701706E12163}"/>
              </a:ext>
            </a:extLst>
          </p:cNvPr>
          <p:cNvPicPr>
            <a:picLocks noChangeAspect="1"/>
          </p:cNvPicPr>
          <p:nvPr/>
        </p:nvPicPr>
        <p:blipFill>
          <a:blip r:embed="rId5"/>
          <a:stretch>
            <a:fillRect/>
          </a:stretch>
        </p:blipFill>
        <p:spPr>
          <a:xfrm>
            <a:off x="753091" y="5269951"/>
            <a:ext cx="5613400" cy="685800"/>
          </a:xfrm>
          <a:prstGeom prst="rect">
            <a:avLst/>
          </a:prstGeom>
        </p:spPr>
      </p:pic>
      <p:pic>
        <p:nvPicPr>
          <p:cNvPr id="5" name="图片 4">
            <a:extLst>
              <a:ext uri="{FF2B5EF4-FFF2-40B4-BE49-F238E27FC236}">
                <a16:creationId xmlns:a16="http://schemas.microsoft.com/office/drawing/2014/main" id="{5617175F-E809-D17F-53F6-48297E503DA8}"/>
              </a:ext>
            </a:extLst>
          </p:cNvPr>
          <p:cNvPicPr>
            <a:picLocks noChangeAspect="1"/>
          </p:cNvPicPr>
          <p:nvPr/>
        </p:nvPicPr>
        <p:blipFill>
          <a:blip r:embed="rId6"/>
          <a:stretch>
            <a:fillRect/>
          </a:stretch>
        </p:blipFill>
        <p:spPr>
          <a:xfrm>
            <a:off x="4443487" y="4351239"/>
            <a:ext cx="3479800" cy="596900"/>
          </a:xfrm>
          <a:prstGeom prst="rect">
            <a:avLst/>
          </a:prstGeom>
        </p:spPr>
      </p:pic>
      <p:sp>
        <p:nvSpPr>
          <p:cNvPr id="12" name="矩形 11">
            <a:extLst>
              <a:ext uri="{FF2B5EF4-FFF2-40B4-BE49-F238E27FC236}">
                <a16:creationId xmlns:a16="http://schemas.microsoft.com/office/drawing/2014/main" id="{82F7CE54-FE9F-6F26-00A9-789C5B18B791}"/>
              </a:ext>
            </a:extLst>
          </p:cNvPr>
          <p:cNvSpPr/>
          <p:nvPr/>
        </p:nvSpPr>
        <p:spPr>
          <a:xfrm>
            <a:off x="5538257" y="2050187"/>
            <a:ext cx="2691343" cy="6329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B26ADE5-DF58-5D67-F36E-04AACC49A247}"/>
              </a:ext>
            </a:extLst>
          </p:cNvPr>
          <p:cNvSpPr/>
          <p:nvPr/>
        </p:nvSpPr>
        <p:spPr>
          <a:xfrm>
            <a:off x="753091" y="2050186"/>
            <a:ext cx="4633814" cy="1222067"/>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8BAC901-141A-BD3D-9480-F6A7A8D5141A}"/>
              </a:ext>
            </a:extLst>
          </p:cNvPr>
          <p:cNvSpPr/>
          <p:nvPr/>
        </p:nvSpPr>
        <p:spPr>
          <a:xfrm>
            <a:off x="4225776" y="4275702"/>
            <a:ext cx="3697511" cy="685801"/>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9F01BE6-6DE4-2B69-65BF-3A133AAB4AF2}"/>
              </a:ext>
            </a:extLst>
          </p:cNvPr>
          <p:cNvSpPr/>
          <p:nvPr/>
        </p:nvSpPr>
        <p:spPr>
          <a:xfrm>
            <a:off x="956287" y="4287181"/>
            <a:ext cx="1755328" cy="685800"/>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C0332CF-72F9-7BBD-3AF7-58276905E358}"/>
              </a:ext>
            </a:extLst>
          </p:cNvPr>
          <p:cNvSpPr/>
          <p:nvPr/>
        </p:nvSpPr>
        <p:spPr>
          <a:xfrm>
            <a:off x="939804" y="5240810"/>
            <a:ext cx="5314950" cy="66211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D7D9744-CC07-75B1-6C3A-95CE2A8C462F}"/>
              </a:ext>
            </a:extLst>
          </p:cNvPr>
          <p:cNvSpPr/>
          <p:nvPr/>
        </p:nvSpPr>
        <p:spPr>
          <a:xfrm>
            <a:off x="5538257" y="2734447"/>
            <a:ext cx="2691343" cy="537805"/>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57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par>
                                <p:cTn id="30" presetID="3"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P spid="19"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Method</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13</a:t>
            </a:fld>
            <a:endParaRPr lang="zh-CN" altLang="en-US"/>
          </a:p>
        </p:txBody>
      </p:sp>
      <p:pic>
        <p:nvPicPr>
          <p:cNvPr id="3" name="图片 2">
            <a:extLst>
              <a:ext uri="{FF2B5EF4-FFF2-40B4-BE49-F238E27FC236}">
                <a16:creationId xmlns:a16="http://schemas.microsoft.com/office/drawing/2014/main" id="{1C48B5B3-1177-837C-7CD1-3812C5F1FC08}"/>
              </a:ext>
            </a:extLst>
          </p:cNvPr>
          <p:cNvPicPr>
            <a:picLocks noChangeAspect="1"/>
          </p:cNvPicPr>
          <p:nvPr/>
        </p:nvPicPr>
        <p:blipFill>
          <a:blip r:embed="rId3"/>
          <a:stretch>
            <a:fillRect/>
          </a:stretch>
        </p:blipFill>
        <p:spPr>
          <a:xfrm>
            <a:off x="304644" y="1280178"/>
            <a:ext cx="8486347" cy="2706059"/>
          </a:xfrm>
          <a:prstGeom prst="rect">
            <a:avLst/>
          </a:prstGeom>
        </p:spPr>
      </p:pic>
      <p:pic>
        <p:nvPicPr>
          <p:cNvPr id="4" name="图片 3">
            <a:extLst>
              <a:ext uri="{FF2B5EF4-FFF2-40B4-BE49-F238E27FC236}">
                <a16:creationId xmlns:a16="http://schemas.microsoft.com/office/drawing/2014/main" id="{D38B259C-9CE6-0690-A7FF-C3B6B1B244B3}"/>
              </a:ext>
            </a:extLst>
          </p:cNvPr>
          <p:cNvPicPr>
            <a:picLocks noChangeAspect="1"/>
          </p:cNvPicPr>
          <p:nvPr/>
        </p:nvPicPr>
        <p:blipFill>
          <a:blip r:embed="rId4"/>
          <a:stretch>
            <a:fillRect/>
          </a:stretch>
        </p:blipFill>
        <p:spPr>
          <a:xfrm>
            <a:off x="824107" y="5155116"/>
            <a:ext cx="3467807" cy="558376"/>
          </a:xfrm>
          <a:prstGeom prst="rect">
            <a:avLst/>
          </a:prstGeom>
        </p:spPr>
      </p:pic>
      <p:pic>
        <p:nvPicPr>
          <p:cNvPr id="5" name="图片 4">
            <a:extLst>
              <a:ext uri="{FF2B5EF4-FFF2-40B4-BE49-F238E27FC236}">
                <a16:creationId xmlns:a16="http://schemas.microsoft.com/office/drawing/2014/main" id="{32BACB9D-A32A-DFEA-7D26-5E10E701DE67}"/>
              </a:ext>
            </a:extLst>
          </p:cNvPr>
          <p:cNvPicPr>
            <a:picLocks noChangeAspect="1"/>
          </p:cNvPicPr>
          <p:nvPr/>
        </p:nvPicPr>
        <p:blipFill>
          <a:blip r:embed="rId5"/>
          <a:stretch>
            <a:fillRect/>
          </a:stretch>
        </p:blipFill>
        <p:spPr>
          <a:xfrm>
            <a:off x="970594" y="5710651"/>
            <a:ext cx="3467807" cy="546650"/>
          </a:xfrm>
          <a:prstGeom prst="rect">
            <a:avLst/>
          </a:prstGeom>
        </p:spPr>
      </p:pic>
      <p:pic>
        <p:nvPicPr>
          <p:cNvPr id="8" name="图片 7">
            <a:extLst>
              <a:ext uri="{FF2B5EF4-FFF2-40B4-BE49-F238E27FC236}">
                <a16:creationId xmlns:a16="http://schemas.microsoft.com/office/drawing/2014/main" id="{6613A228-F6AD-02D7-BBB9-AFD73AEB7B5A}"/>
              </a:ext>
            </a:extLst>
          </p:cNvPr>
          <p:cNvPicPr>
            <a:picLocks noChangeAspect="1"/>
          </p:cNvPicPr>
          <p:nvPr/>
        </p:nvPicPr>
        <p:blipFill>
          <a:blip r:embed="rId6"/>
          <a:stretch>
            <a:fillRect/>
          </a:stretch>
        </p:blipFill>
        <p:spPr>
          <a:xfrm>
            <a:off x="1198673" y="4694402"/>
            <a:ext cx="2844800" cy="406400"/>
          </a:xfrm>
          <a:prstGeom prst="rect">
            <a:avLst/>
          </a:prstGeom>
        </p:spPr>
      </p:pic>
      <p:sp>
        <p:nvSpPr>
          <p:cNvPr id="10" name="矩形 9">
            <a:extLst>
              <a:ext uri="{FF2B5EF4-FFF2-40B4-BE49-F238E27FC236}">
                <a16:creationId xmlns:a16="http://schemas.microsoft.com/office/drawing/2014/main" id="{DD7AD1CA-43CB-7D6F-CA4E-B2D82F03821F}"/>
              </a:ext>
            </a:extLst>
          </p:cNvPr>
          <p:cNvSpPr/>
          <p:nvPr/>
        </p:nvSpPr>
        <p:spPr>
          <a:xfrm>
            <a:off x="970593" y="4221929"/>
            <a:ext cx="3860406" cy="2134421"/>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ED124FD-6C69-607A-5DC4-E395F84CFC83}"/>
              </a:ext>
            </a:extLst>
          </p:cNvPr>
          <p:cNvPicPr>
            <a:picLocks noChangeAspect="1"/>
          </p:cNvPicPr>
          <p:nvPr/>
        </p:nvPicPr>
        <p:blipFill>
          <a:blip r:embed="rId7"/>
          <a:stretch>
            <a:fillRect/>
          </a:stretch>
        </p:blipFill>
        <p:spPr>
          <a:xfrm>
            <a:off x="5086645" y="5218977"/>
            <a:ext cx="2884535" cy="576907"/>
          </a:xfrm>
          <a:prstGeom prst="rect">
            <a:avLst/>
          </a:prstGeom>
        </p:spPr>
      </p:pic>
      <p:pic>
        <p:nvPicPr>
          <p:cNvPr id="13" name="图片 12">
            <a:extLst>
              <a:ext uri="{FF2B5EF4-FFF2-40B4-BE49-F238E27FC236}">
                <a16:creationId xmlns:a16="http://schemas.microsoft.com/office/drawing/2014/main" id="{B748B654-4D2C-7F67-EB6E-7C52C1092464}"/>
              </a:ext>
            </a:extLst>
          </p:cNvPr>
          <p:cNvPicPr>
            <a:picLocks noChangeAspect="1"/>
          </p:cNvPicPr>
          <p:nvPr/>
        </p:nvPicPr>
        <p:blipFill rotWithShape="1">
          <a:blip r:embed="rId8"/>
          <a:srcRect l="17751" t="-1203" b="-1"/>
          <a:stretch/>
        </p:blipFill>
        <p:spPr>
          <a:xfrm>
            <a:off x="5170797" y="4699955"/>
            <a:ext cx="1496042" cy="502037"/>
          </a:xfrm>
          <a:prstGeom prst="rect">
            <a:avLst/>
          </a:prstGeom>
        </p:spPr>
      </p:pic>
      <p:sp>
        <p:nvSpPr>
          <p:cNvPr id="14" name="矩形 13">
            <a:extLst>
              <a:ext uri="{FF2B5EF4-FFF2-40B4-BE49-F238E27FC236}">
                <a16:creationId xmlns:a16="http://schemas.microsoft.com/office/drawing/2014/main" id="{3B980A70-83B7-4537-84A1-E1015629665B}"/>
              </a:ext>
            </a:extLst>
          </p:cNvPr>
          <p:cNvSpPr/>
          <p:nvPr/>
        </p:nvSpPr>
        <p:spPr>
          <a:xfrm>
            <a:off x="5086645" y="4243604"/>
            <a:ext cx="3474027" cy="1552280"/>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86637A6-6D98-69EB-B600-3267FC04EF65}"/>
              </a:ext>
            </a:extLst>
          </p:cNvPr>
          <p:cNvSpPr txBox="1"/>
          <p:nvPr/>
        </p:nvSpPr>
        <p:spPr>
          <a:xfrm>
            <a:off x="1054745" y="4322434"/>
            <a:ext cx="3860406" cy="646331"/>
          </a:xfrm>
          <a:prstGeom prst="rect">
            <a:avLst/>
          </a:prstGeom>
          <a:noFill/>
        </p:spPr>
        <p:txBody>
          <a:bodyPr wrap="square" rtlCol="0">
            <a:spAutoFit/>
          </a:bodyPr>
          <a:lstStyle/>
          <a:p>
            <a:r>
              <a:rPr lang="en-US" altLang="zh-CN" b="1" dirty="0">
                <a:latin typeface="Calibri" panose="020F0502020204030204" pitchFamily="34" charset="0"/>
                <a:cs typeface="Calibri" panose="020F0502020204030204" pitchFamily="34" charset="0"/>
              </a:rPr>
              <a:t>Text and Attribute Prompt Embedding </a:t>
            </a:r>
          </a:p>
          <a:p>
            <a:endParaRPr lang="zh-CN" altLang="en-US" b="1"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7B1D65C0-3C24-68AD-DB5F-A780184B3B77}"/>
              </a:ext>
            </a:extLst>
          </p:cNvPr>
          <p:cNvSpPr txBox="1"/>
          <p:nvPr/>
        </p:nvSpPr>
        <p:spPr>
          <a:xfrm>
            <a:off x="5170797" y="4353159"/>
            <a:ext cx="3860406" cy="369332"/>
          </a:xfrm>
          <a:prstGeom prst="rect">
            <a:avLst/>
          </a:prstGeom>
          <a:noFill/>
        </p:spPr>
        <p:txBody>
          <a:bodyPr wrap="square" rtlCol="0">
            <a:spAutoFit/>
          </a:bodyPr>
          <a:lstStyle/>
          <a:p>
            <a:r>
              <a:rPr lang="en" altLang="zh-CN" b="1" dirty="0">
                <a:latin typeface="Calibri" panose="020F0502020204030204" pitchFamily="34" charset="0"/>
                <a:cs typeface="Calibri" panose="020F0502020204030204" pitchFamily="34" charset="0"/>
              </a:rPr>
              <a:t>BART-based Summary Generation</a:t>
            </a:r>
          </a:p>
        </p:txBody>
      </p:sp>
      <p:sp>
        <p:nvSpPr>
          <p:cNvPr id="20" name="矩形 19">
            <a:extLst>
              <a:ext uri="{FF2B5EF4-FFF2-40B4-BE49-F238E27FC236}">
                <a16:creationId xmlns:a16="http://schemas.microsoft.com/office/drawing/2014/main" id="{12228DB6-4D17-6F2F-9E0D-73D517AB8953}"/>
              </a:ext>
            </a:extLst>
          </p:cNvPr>
          <p:cNvSpPr/>
          <p:nvPr/>
        </p:nvSpPr>
        <p:spPr>
          <a:xfrm>
            <a:off x="476817" y="1350078"/>
            <a:ext cx="3132658" cy="2230469"/>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D7AD1CA-43CB-7D6F-CA4E-B2D82F03821F}"/>
              </a:ext>
            </a:extLst>
          </p:cNvPr>
          <p:cNvSpPr/>
          <p:nvPr/>
        </p:nvSpPr>
        <p:spPr>
          <a:xfrm>
            <a:off x="3737113" y="1350079"/>
            <a:ext cx="2199862" cy="2230468"/>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0337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linds(horizontal)">
                                      <p:cBhvr>
                                        <p:cTn id="33" dur="500"/>
                                        <p:tgtEl>
                                          <p:spTgt spid="1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p:bldP spid="17" grpId="0"/>
      <p:bldP spid="20"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DFF0FA-BE7A-F449-857C-3B3FB0123C85}"/>
              </a:ext>
            </a:extLst>
          </p:cNvPr>
          <p:cNvPicPr>
            <a:picLocks noChangeAspect="1"/>
          </p:cNvPicPr>
          <p:nvPr/>
        </p:nvPicPr>
        <p:blipFill>
          <a:blip r:embed="rId3"/>
          <a:stretch>
            <a:fillRect/>
          </a:stretch>
        </p:blipFill>
        <p:spPr>
          <a:xfrm>
            <a:off x="231204" y="5317672"/>
            <a:ext cx="4191000" cy="749300"/>
          </a:xfrm>
          <a:prstGeom prst="rect">
            <a:avLst/>
          </a:prstGeom>
        </p:spPr>
      </p:pic>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Method</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14</a:t>
            </a:fld>
            <a:endParaRPr lang="zh-CN" altLang="en-US"/>
          </a:p>
        </p:txBody>
      </p:sp>
      <p:sp>
        <p:nvSpPr>
          <p:cNvPr id="18" name="矩形 17">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a:extLst>
              <a:ext uri="{FF2B5EF4-FFF2-40B4-BE49-F238E27FC236}">
                <a16:creationId xmlns:a16="http://schemas.microsoft.com/office/drawing/2014/main" id="{1C48B5B3-1177-837C-7CD1-3812C5F1FC08}"/>
              </a:ext>
            </a:extLst>
          </p:cNvPr>
          <p:cNvPicPr>
            <a:picLocks noChangeAspect="1"/>
          </p:cNvPicPr>
          <p:nvPr/>
        </p:nvPicPr>
        <p:blipFill>
          <a:blip r:embed="rId4"/>
          <a:stretch>
            <a:fillRect/>
          </a:stretch>
        </p:blipFill>
        <p:spPr>
          <a:xfrm>
            <a:off x="304644" y="1280178"/>
            <a:ext cx="8486347" cy="2706059"/>
          </a:xfrm>
          <a:prstGeom prst="rect">
            <a:avLst/>
          </a:prstGeom>
        </p:spPr>
      </p:pic>
      <p:pic>
        <p:nvPicPr>
          <p:cNvPr id="4" name="图片 3">
            <a:extLst>
              <a:ext uri="{FF2B5EF4-FFF2-40B4-BE49-F238E27FC236}">
                <a16:creationId xmlns:a16="http://schemas.microsoft.com/office/drawing/2014/main" id="{25C80F31-8369-7E65-181A-869C9F2D6426}"/>
              </a:ext>
            </a:extLst>
          </p:cNvPr>
          <p:cNvPicPr>
            <a:picLocks noChangeAspect="1"/>
          </p:cNvPicPr>
          <p:nvPr/>
        </p:nvPicPr>
        <p:blipFill>
          <a:blip r:embed="rId5"/>
          <a:stretch>
            <a:fillRect/>
          </a:stretch>
        </p:blipFill>
        <p:spPr>
          <a:xfrm>
            <a:off x="319289" y="4757838"/>
            <a:ext cx="2679700" cy="723900"/>
          </a:xfrm>
          <a:prstGeom prst="rect">
            <a:avLst/>
          </a:prstGeom>
        </p:spPr>
      </p:pic>
      <p:sp>
        <p:nvSpPr>
          <p:cNvPr id="12" name="矩形 11">
            <a:extLst>
              <a:ext uri="{FF2B5EF4-FFF2-40B4-BE49-F238E27FC236}">
                <a16:creationId xmlns:a16="http://schemas.microsoft.com/office/drawing/2014/main" id="{DD7AD1CA-43CB-7D6F-CA4E-B2D82F03821F}"/>
              </a:ext>
            </a:extLst>
          </p:cNvPr>
          <p:cNvSpPr/>
          <p:nvPr/>
        </p:nvSpPr>
        <p:spPr>
          <a:xfrm>
            <a:off x="448805" y="4152029"/>
            <a:ext cx="3973399" cy="194879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文本框 16">
            <a:extLst>
              <a:ext uri="{FF2B5EF4-FFF2-40B4-BE49-F238E27FC236}">
                <a16:creationId xmlns:a16="http://schemas.microsoft.com/office/drawing/2014/main" id="{7B1D65C0-3C24-68AD-DB5F-A780184B3B77}"/>
              </a:ext>
            </a:extLst>
          </p:cNvPr>
          <p:cNvSpPr txBox="1"/>
          <p:nvPr/>
        </p:nvSpPr>
        <p:spPr>
          <a:xfrm>
            <a:off x="448805" y="4249728"/>
            <a:ext cx="386040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b="1" dirty="0">
                <a:latin typeface="Calibri" panose="020F0502020204030204" pitchFamily="34" charset="0"/>
                <a:cs typeface="Calibri" panose="020F0502020204030204" pitchFamily="34" charset="0"/>
              </a:rPr>
              <a:t>Output-level and Representation-level Supervision</a:t>
            </a:r>
          </a:p>
        </p:txBody>
      </p:sp>
      <p:sp>
        <p:nvSpPr>
          <p:cNvPr id="16" name="文本框 16">
            <a:extLst>
              <a:ext uri="{FF2B5EF4-FFF2-40B4-BE49-F238E27FC236}">
                <a16:creationId xmlns:a16="http://schemas.microsoft.com/office/drawing/2014/main" id="{7B1D65C0-3C24-68AD-DB5F-A780184B3B77}"/>
              </a:ext>
            </a:extLst>
          </p:cNvPr>
          <p:cNvSpPr txBox="1"/>
          <p:nvPr/>
        </p:nvSpPr>
        <p:spPr>
          <a:xfrm>
            <a:off x="4730609" y="4186823"/>
            <a:ext cx="386040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b="1" dirty="0">
                <a:latin typeface="Calibri" panose="020F0502020204030204" pitchFamily="34" charset="0"/>
                <a:cs typeface="Calibri" panose="020F0502020204030204" pitchFamily="34" charset="0"/>
              </a:rPr>
              <a:t>Data Augmentation-based Robustness Regularization</a:t>
            </a:r>
          </a:p>
        </p:txBody>
      </p:sp>
      <p:pic>
        <p:nvPicPr>
          <p:cNvPr id="17" name="图片 16">
            <a:extLst>
              <a:ext uri="{FF2B5EF4-FFF2-40B4-BE49-F238E27FC236}">
                <a16:creationId xmlns:a16="http://schemas.microsoft.com/office/drawing/2014/main" id="{8850A7F5-5EA9-C880-41E2-8446EA14FC73}"/>
              </a:ext>
            </a:extLst>
          </p:cNvPr>
          <p:cNvPicPr>
            <a:picLocks noChangeAspect="1"/>
          </p:cNvPicPr>
          <p:nvPr/>
        </p:nvPicPr>
        <p:blipFill>
          <a:blip r:embed="rId6"/>
          <a:stretch>
            <a:fillRect/>
          </a:stretch>
        </p:blipFill>
        <p:spPr>
          <a:xfrm>
            <a:off x="4730609" y="4722590"/>
            <a:ext cx="2260600" cy="622300"/>
          </a:xfrm>
          <a:prstGeom prst="rect">
            <a:avLst/>
          </a:prstGeom>
        </p:spPr>
      </p:pic>
      <p:pic>
        <p:nvPicPr>
          <p:cNvPr id="19" name="图片 18">
            <a:extLst>
              <a:ext uri="{FF2B5EF4-FFF2-40B4-BE49-F238E27FC236}">
                <a16:creationId xmlns:a16="http://schemas.microsoft.com/office/drawing/2014/main" id="{B3640A53-CF63-D008-A571-41592FDBA5EC}"/>
              </a:ext>
            </a:extLst>
          </p:cNvPr>
          <p:cNvPicPr>
            <a:picLocks noChangeAspect="1"/>
          </p:cNvPicPr>
          <p:nvPr/>
        </p:nvPicPr>
        <p:blipFill>
          <a:blip r:embed="rId7"/>
          <a:stretch>
            <a:fillRect/>
          </a:stretch>
        </p:blipFill>
        <p:spPr>
          <a:xfrm>
            <a:off x="4634894" y="5228842"/>
            <a:ext cx="3327400" cy="736600"/>
          </a:xfrm>
          <a:prstGeom prst="rect">
            <a:avLst/>
          </a:prstGeom>
        </p:spPr>
      </p:pic>
      <p:sp>
        <p:nvSpPr>
          <p:cNvPr id="20" name="矩形 19">
            <a:extLst>
              <a:ext uri="{FF2B5EF4-FFF2-40B4-BE49-F238E27FC236}">
                <a16:creationId xmlns:a16="http://schemas.microsoft.com/office/drawing/2014/main" id="{DD7AD1CA-43CB-7D6F-CA4E-B2D82F03821F}"/>
              </a:ext>
            </a:extLst>
          </p:cNvPr>
          <p:cNvSpPr/>
          <p:nvPr/>
        </p:nvSpPr>
        <p:spPr>
          <a:xfrm>
            <a:off x="4730609" y="4152030"/>
            <a:ext cx="3860405" cy="1708162"/>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矩形 27">
            <a:extLst>
              <a:ext uri="{FF2B5EF4-FFF2-40B4-BE49-F238E27FC236}">
                <a16:creationId xmlns:a16="http://schemas.microsoft.com/office/drawing/2014/main" id="{4A24BA71-B4B8-14FA-CF17-5AB7F3A9F716}"/>
              </a:ext>
            </a:extLst>
          </p:cNvPr>
          <p:cNvSpPr/>
          <p:nvPr/>
        </p:nvSpPr>
        <p:spPr>
          <a:xfrm>
            <a:off x="4572000" y="2049192"/>
            <a:ext cx="470647" cy="407586"/>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矩形 31">
            <a:extLst>
              <a:ext uri="{FF2B5EF4-FFF2-40B4-BE49-F238E27FC236}">
                <a16:creationId xmlns:a16="http://schemas.microsoft.com/office/drawing/2014/main" id="{4D95D1EA-7E61-57F0-BA70-ED5117A224C7}"/>
              </a:ext>
            </a:extLst>
          </p:cNvPr>
          <p:cNvSpPr/>
          <p:nvPr/>
        </p:nvSpPr>
        <p:spPr>
          <a:xfrm>
            <a:off x="6377268" y="2337557"/>
            <a:ext cx="470647" cy="407586"/>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32">
            <a:extLst>
              <a:ext uri="{FF2B5EF4-FFF2-40B4-BE49-F238E27FC236}">
                <a16:creationId xmlns:a16="http://schemas.microsoft.com/office/drawing/2014/main" id="{4A24BA71-B4B8-14FA-CF17-5AB7F3A9F716}"/>
              </a:ext>
            </a:extLst>
          </p:cNvPr>
          <p:cNvSpPr/>
          <p:nvPr/>
        </p:nvSpPr>
        <p:spPr>
          <a:xfrm>
            <a:off x="7416052" y="1920848"/>
            <a:ext cx="470647" cy="407586"/>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矩形 33">
            <a:extLst>
              <a:ext uri="{FF2B5EF4-FFF2-40B4-BE49-F238E27FC236}">
                <a16:creationId xmlns:a16="http://schemas.microsoft.com/office/drawing/2014/main" id="{4A24BA71-B4B8-14FA-CF17-5AB7F3A9F716}"/>
              </a:ext>
            </a:extLst>
          </p:cNvPr>
          <p:cNvSpPr/>
          <p:nvPr/>
        </p:nvSpPr>
        <p:spPr>
          <a:xfrm>
            <a:off x="7366745" y="2718704"/>
            <a:ext cx="470647" cy="407586"/>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87711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blinds(horizontal)">
                                      <p:cBhvr>
                                        <p:cTn id="30" dur="500"/>
                                        <p:tgtEl>
                                          <p:spTgt spid="3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6" grpId="0"/>
      <p:bldP spid="20" grpId="0" animBg="1"/>
      <p:bldP spid="28"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2D2D3CB6-7B57-4E70-A2E7-4FDB075EECFB}"/>
              </a:ext>
            </a:extLst>
          </p:cNvPr>
          <p:cNvCxnSpPr>
            <a:stCxn id="65" idx="2"/>
            <a:endCxn id="27" idx="6"/>
          </p:cNvCxnSpPr>
          <p:nvPr/>
        </p:nvCxnSpPr>
        <p:spPr>
          <a:xfrm>
            <a:off x="924394" y="3560269"/>
            <a:ext cx="7364041" cy="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60" name="iṧḷiḓé">
            <a:extLst>
              <a:ext uri="{FF2B5EF4-FFF2-40B4-BE49-F238E27FC236}">
                <a16:creationId xmlns:a16="http://schemas.microsoft.com/office/drawing/2014/main" id="{7F9B835B-83D8-44C2-952C-C9E5DE05BFD7}"/>
              </a:ext>
            </a:extLst>
          </p:cNvPr>
          <p:cNvGrpSpPr/>
          <p:nvPr/>
        </p:nvGrpSpPr>
        <p:grpSpPr>
          <a:xfrm>
            <a:off x="582340" y="2298515"/>
            <a:ext cx="747433" cy="829326"/>
            <a:chOff x="1514216" y="1539875"/>
            <a:chExt cx="849842" cy="942956"/>
          </a:xfrm>
        </p:grpSpPr>
        <p:sp>
          <p:nvSpPr>
            <p:cNvPr id="68" name="ïṡlîḑe">
              <a:extLst>
                <a:ext uri="{FF2B5EF4-FFF2-40B4-BE49-F238E27FC236}">
                  <a16:creationId xmlns:a16="http://schemas.microsoft.com/office/drawing/2014/main" id="{00080F0B-64DD-46C9-9F23-02C54EE38CA0}"/>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68580" tIns="34290" rIns="68580" bIns="34290" numCol="1" anchor="ctr" anchorCtr="0" compatLnSpc="1">
              <a:prstTxWarp prst="textNoShape">
                <a:avLst/>
              </a:prstTxWarp>
              <a:normAutofit/>
            </a:bodyPr>
            <a:lstStyle/>
            <a:p>
              <a:pPr algn="ctr"/>
              <a:endParaRPr lang="ru-RU" i="1" u="sng" dirty="0">
                <a:solidFill>
                  <a:schemeClr val="accent1"/>
                </a:solidFill>
              </a:endParaRPr>
            </a:p>
          </p:txBody>
        </p:sp>
        <p:sp>
          <p:nvSpPr>
            <p:cNvPr id="69" name="î$ļíḍè">
              <a:extLst>
                <a:ext uri="{FF2B5EF4-FFF2-40B4-BE49-F238E27FC236}">
                  <a16:creationId xmlns:a16="http://schemas.microsoft.com/office/drawing/2014/main" id="{9736695E-3377-49E0-9EE9-FB27A56B9676}"/>
                </a:ext>
              </a:extLst>
            </p:cNvPr>
            <p:cNvSpPr/>
            <p:nvPr/>
          </p:nvSpPr>
          <p:spPr>
            <a:xfrm>
              <a:off x="1765403" y="1865079"/>
              <a:ext cx="347468" cy="292548"/>
            </a:xfrm>
            <a:custGeom>
              <a:avLst/>
              <a:gdLst>
                <a:gd name="connsiteX0" fmla="*/ 54158 w 604539"/>
                <a:gd name="connsiteY0" fmla="*/ 287695 h 508988"/>
                <a:gd name="connsiteX1" fmla="*/ 242194 w 604539"/>
                <a:gd name="connsiteY1" fmla="*/ 287695 h 508988"/>
                <a:gd name="connsiteX2" fmla="*/ 264990 w 604539"/>
                <a:gd name="connsiteY2" fmla="*/ 306729 h 508988"/>
                <a:gd name="connsiteX3" fmla="*/ 295264 w 604539"/>
                <a:gd name="connsiteY3" fmla="*/ 478149 h 508988"/>
                <a:gd name="connsiteX4" fmla="*/ 296591 w 604539"/>
                <a:gd name="connsiteY4" fmla="*/ 485739 h 508988"/>
                <a:gd name="connsiteX5" fmla="*/ 273433 w 604539"/>
                <a:gd name="connsiteY5" fmla="*/ 508988 h 508988"/>
                <a:gd name="connsiteX6" fmla="*/ 273071 w 604539"/>
                <a:gd name="connsiteY6" fmla="*/ 508988 h 508988"/>
                <a:gd name="connsiteX7" fmla="*/ 23160 w 604539"/>
                <a:gd name="connsiteY7" fmla="*/ 508988 h 508988"/>
                <a:gd name="connsiteX8" fmla="*/ 5430 w 604539"/>
                <a:gd name="connsiteY8" fmla="*/ 500676 h 508988"/>
                <a:gd name="connsiteX9" fmla="*/ 364 w 604539"/>
                <a:gd name="connsiteY9" fmla="*/ 481763 h 508988"/>
                <a:gd name="connsiteX10" fmla="*/ 31241 w 604539"/>
                <a:gd name="connsiteY10" fmla="*/ 306729 h 508988"/>
                <a:gd name="connsiteX11" fmla="*/ 54158 w 604539"/>
                <a:gd name="connsiteY11" fmla="*/ 287695 h 508988"/>
                <a:gd name="connsiteX12" fmla="*/ 362106 w 604539"/>
                <a:gd name="connsiteY12" fmla="*/ 287554 h 508988"/>
                <a:gd name="connsiteX13" fmla="*/ 550142 w 604539"/>
                <a:gd name="connsiteY13" fmla="*/ 287554 h 508988"/>
                <a:gd name="connsiteX14" fmla="*/ 572938 w 604539"/>
                <a:gd name="connsiteY14" fmla="*/ 306710 h 508988"/>
                <a:gd name="connsiteX15" fmla="*/ 603212 w 604539"/>
                <a:gd name="connsiteY15" fmla="*/ 478147 h 508988"/>
                <a:gd name="connsiteX16" fmla="*/ 604539 w 604539"/>
                <a:gd name="connsiteY16" fmla="*/ 485736 h 508988"/>
                <a:gd name="connsiteX17" fmla="*/ 581381 w 604539"/>
                <a:gd name="connsiteY17" fmla="*/ 508988 h 508988"/>
                <a:gd name="connsiteX18" fmla="*/ 581019 w 604539"/>
                <a:gd name="connsiteY18" fmla="*/ 508988 h 508988"/>
                <a:gd name="connsiteX19" fmla="*/ 331108 w 604539"/>
                <a:gd name="connsiteY19" fmla="*/ 508988 h 508988"/>
                <a:gd name="connsiteX20" fmla="*/ 313378 w 604539"/>
                <a:gd name="connsiteY20" fmla="*/ 500675 h 508988"/>
                <a:gd name="connsiteX21" fmla="*/ 308312 w 604539"/>
                <a:gd name="connsiteY21" fmla="*/ 481761 h 508988"/>
                <a:gd name="connsiteX22" fmla="*/ 339189 w 604539"/>
                <a:gd name="connsiteY22" fmla="*/ 306710 h 508988"/>
                <a:gd name="connsiteX23" fmla="*/ 362106 w 604539"/>
                <a:gd name="connsiteY23" fmla="*/ 287554 h 508988"/>
                <a:gd name="connsiteX24" fmla="*/ 208081 w 604539"/>
                <a:gd name="connsiteY24" fmla="*/ 54053 h 508988"/>
                <a:gd name="connsiteX25" fmla="*/ 396118 w 604539"/>
                <a:gd name="connsiteY25" fmla="*/ 54053 h 508988"/>
                <a:gd name="connsiteX26" fmla="*/ 419034 w 604539"/>
                <a:gd name="connsiteY26" fmla="*/ 73201 h 508988"/>
                <a:gd name="connsiteX27" fmla="*/ 449308 w 604539"/>
                <a:gd name="connsiteY27" fmla="*/ 244446 h 508988"/>
                <a:gd name="connsiteX28" fmla="*/ 450635 w 604539"/>
                <a:gd name="connsiteY28" fmla="*/ 252154 h 508988"/>
                <a:gd name="connsiteX29" fmla="*/ 427357 w 604539"/>
                <a:gd name="connsiteY29" fmla="*/ 275275 h 508988"/>
                <a:gd name="connsiteX30" fmla="*/ 427115 w 604539"/>
                <a:gd name="connsiteY30" fmla="*/ 275275 h 508988"/>
                <a:gd name="connsiteX31" fmla="*/ 177204 w 604539"/>
                <a:gd name="connsiteY31" fmla="*/ 275275 h 508988"/>
                <a:gd name="connsiteX32" fmla="*/ 159353 w 604539"/>
                <a:gd name="connsiteY32" fmla="*/ 266966 h 508988"/>
                <a:gd name="connsiteX33" fmla="*/ 154288 w 604539"/>
                <a:gd name="connsiteY33" fmla="*/ 248059 h 508988"/>
                <a:gd name="connsiteX34" fmla="*/ 185285 w 604539"/>
                <a:gd name="connsiteY34" fmla="*/ 73201 h 508988"/>
                <a:gd name="connsiteX35" fmla="*/ 208081 w 604539"/>
                <a:gd name="connsiteY35" fmla="*/ 54053 h 508988"/>
                <a:gd name="connsiteX36" fmla="*/ 518273 w 604539"/>
                <a:gd name="connsiteY36" fmla="*/ 0 h 508988"/>
                <a:gd name="connsiteX37" fmla="*/ 541548 w 604539"/>
                <a:gd name="connsiteY37" fmla="*/ 23244 h 508988"/>
                <a:gd name="connsiteX38" fmla="*/ 541548 w 604539"/>
                <a:gd name="connsiteY38" fmla="*/ 54075 h 508988"/>
                <a:gd name="connsiteX39" fmla="*/ 572422 w 604539"/>
                <a:gd name="connsiteY39" fmla="*/ 54075 h 508988"/>
                <a:gd name="connsiteX40" fmla="*/ 595577 w 604539"/>
                <a:gd name="connsiteY40" fmla="*/ 77199 h 508988"/>
                <a:gd name="connsiteX41" fmla="*/ 572422 w 604539"/>
                <a:gd name="connsiteY41" fmla="*/ 100322 h 508988"/>
                <a:gd name="connsiteX42" fmla="*/ 541548 w 604539"/>
                <a:gd name="connsiteY42" fmla="*/ 100322 h 508988"/>
                <a:gd name="connsiteX43" fmla="*/ 541548 w 604539"/>
                <a:gd name="connsiteY43" fmla="*/ 131274 h 508988"/>
                <a:gd name="connsiteX44" fmla="*/ 518273 w 604539"/>
                <a:gd name="connsiteY44" fmla="*/ 154397 h 508988"/>
                <a:gd name="connsiteX45" fmla="*/ 495117 w 604539"/>
                <a:gd name="connsiteY45" fmla="*/ 131274 h 508988"/>
                <a:gd name="connsiteX46" fmla="*/ 495117 w 604539"/>
                <a:gd name="connsiteY46" fmla="*/ 100322 h 508988"/>
                <a:gd name="connsiteX47" fmla="*/ 464244 w 604539"/>
                <a:gd name="connsiteY47" fmla="*/ 100322 h 508988"/>
                <a:gd name="connsiteX48" fmla="*/ 440968 w 604539"/>
                <a:gd name="connsiteY48" fmla="*/ 77199 h 508988"/>
                <a:gd name="connsiteX49" fmla="*/ 464244 w 604539"/>
                <a:gd name="connsiteY49" fmla="*/ 54075 h 508988"/>
                <a:gd name="connsiteX50" fmla="*/ 495117 w 604539"/>
                <a:gd name="connsiteY50" fmla="*/ 54075 h 508988"/>
                <a:gd name="connsiteX51" fmla="*/ 495117 w 604539"/>
                <a:gd name="connsiteY51" fmla="*/ 23244 h 508988"/>
                <a:gd name="connsiteX52" fmla="*/ 518273 w 604539"/>
                <a:gd name="connsiteY52" fmla="*/ 0 h 50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4539" h="508988">
                  <a:moveTo>
                    <a:pt x="54158" y="287695"/>
                  </a:moveTo>
                  <a:lnTo>
                    <a:pt x="242194" y="287695"/>
                  </a:lnTo>
                  <a:cubicBezTo>
                    <a:pt x="253411" y="287695"/>
                    <a:pt x="263060" y="295766"/>
                    <a:pt x="264990" y="306729"/>
                  </a:cubicBezTo>
                  <a:lnTo>
                    <a:pt x="295264" y="478149"/>
                  </a:lnTo>
                  <a:cubicBezTo>
                    <a:pt x="296109" y="480559"/>
                    <a:pt x="296591" y="483088"/>
                    <a:pt x="296591" y="485739"/>
                  </a:cubicBezTo>
                  <a:cubicBezTo>
                    <a:pt x="296591" y="498628"/>
                    <a:pt x="286218" y="508988"/>
                    <a:pt x="273433" y="508988"/>
                  </a:cubicBezTo>
                  <a:lnTo>
                    <a:pt x="273071" y="508988"/>
                  </a:lnTo>
                  <a:lnTo>
                    <a:pt x="23160" y="508988"/>
                  </a:lnTo>
                  <a:cubicBezTo>
                    <a:pt x="16285" y="508988"/>
                    <a:pt x="9772" y="505977"/>
                    <a:pt x="5430" y="500676"/>
                  </a:cubicBezTo>
                  <a:cubicBezTo>
                    <a:pt x="967" y="495496"/>
                    <a:pt x="-842" y="488509"/>
                    <a:pt x="364" y="481763"/>
                  </a:cubicBezTo>
                  <a:lnTo>
                    <a:pt x="31241" y="306729"/>
                  </a:lnTo>
                  <a:cubicBezTo>
                    <a:pt x="33171" y="295766"/>
                    <a:pt x="42820" y="287695"/>
                    <a:pt x="54158" y="287695"/>
                  </a:cubicBezTo>
                  <a:close/>
                  <a:moveTo>
                    <a:pt x="362106" y="287554"/>
                  </a:moveTo>
                  <a:lnTo>
                    <a:pt x="550142" y="287554"/>
                  </a:lnTo>
                  <a:cubicBezTo>
                    <a:pt x="561359" y="287554"/>
                    <a:pt x="571008" y="295747"/>
                    <a:pt x="572938" y="306710"/>
                  </a:cubicBezTo>
                  <a:lnTo>
                    <a:pt x="603212" y="478147"/>
                  </a:lnTo>
                  <a:cubicBezTo>
                    <a:pt x="604057" y="480556"/>
                    <a:pt x="604539" y="483086"/>
                    <a:pt x="604539" y="485736"/>
                  </a:cubicBezTo>
                  <a:cubicBezTo>
                    <a:pt x="604539" y="498627"/>
                    <a:pt x="594166" y="508988"/>
                    <a:pt x="581381" y="508988"/>
                  </a:cubicBezTo>
                  <a:lnTo>
                    <a:pt x="581019" y="508988"/>
                  </a:lnTo>
                  <a:lnTo>
                    <a:pt x="331108" y="508988"/>
                  </a:lnTo>
                  <a:cubicBezTo>
                    <a:pt x="324233" y="508988"/>
                    <a:pt x="317720" y="505976"/>
                    <a:pt x="313378" y="500675"/>
                  </a:cubicBezTo>
                  <a:cubicBezTo>
                    <a:pt x="308915" y="495495"/>
                    <a:pt x="307106" y="488507"/>
                    <a:pt x="308312" y="481761"/>
                  </a:cubicBezTo>
                  <a:lnTo>
                    <a:pt x="339189" y="306710"/>
                  </a:lnTo>
                  <a:cubicBezTo>
                    <a:pt x="341119" y="295747"/>
                    <a:pt x="350768" y="287554"/>
                    <a:pt x="362106" y="287554"/>
                  </a:cubicBezTo>
                  <a:close/>
                  <a:moveTo>
                    <a:pt x="208081" y="54053"/>
                  </a:moveTo>
                  <a:lnTo>
                    <a:pt x="396118" y="54053"/>
                  </a:lnTo>
                  <a:cubicBezTo>
                    <a:pt x="407455" y="54053"/>
                    <a:pt x="417104" y="62122"/>
                    <a:pt x="419034" y="73201"/>
                  </a:cubicBezTo>
                  <a:lnTo>
                    <a:pt x="449308" y="244446"/>
                  </a:lnTo>
                  <a:cubicBezTo>
                    <a:pt x="450153" y="246855"/>
                    <a:pt x="450635" y="249504"/>
                    <a:pt x="450635" y="252154"/>
                  </a:cubicBezTo>
                  <a:cubicBezTo>
                    <a:pt x="450635" y="264919"/>
                    <a:pt x="440262" y="275275"/>
                    <a:pt x="427357" y="275275"/>
                  </a:cubicBezTo>
                  <a:lnTo>
                    <a:pt x="427115" y="275275"/>
                  </a:lnTo>
                  <a:lnTo>
                    <a:pt x="177204" y="275275"/>
                  </a:lnTo>
                  <a:cubicBezTo>
                    <a:pt x="170329" y="275275"/>
                    <a:pt x="163816" y="272265"/>
                    <a:pt x="159353" y="266966"/>
                  </a:cubicBezTo>
                  <a:cubicBezTo>
                    <a:pt x="155011" y="261788"/>
                    <a:pt x="153202" y="254803"/>
                    <a:pt x="154288" y="248059"/>
                  </a:cubicBezTo>
                  <a:lnTo>
                    <a:pt x="185285" y="73201"/>
                  </a:lnTo>
                  <a:cubicBezTo>
                    <a:pt x="187215" y="62122"/>
                    <a:pt x="196864" y="54053"/>
                    <a:pt x="208081" y="54053"/>
                  </a:cubicBezTo>
                  <a:close/>
                  <a:moveTo>
                    <a:pt x="518273" y="0"/>
                  </a:moveTo>
                  <a:cubicBezTo>
                    <a:pt x="531177" y="0"/>
                    <a:pt x="541548" y="10358"/>
                    <a:pt x="541548" y="23244"/>
                  </a:cubicBezTo>
                  <a:lnTo>
                    <a:pt x="541548" y="54075"/>
                  </a:lnTo>
                  <a:lnTo>
                    <a:pt x="572422" y="54075"/>
                  </a:lnTo>
                  <a:cubicBezTo>
                    <a:pt x="585205" y="54075"/>
                    <a:pt x="595577" y="64433"/>
                    <a:pt x="595577" y="77199"/>
                  </a:cubicBezTo>
                  <a:cubicBezTo>
                    <a:pt x="595577" y="89965"/>
                    <a:pt x="585205" y="100322"/>
                    <a:pt x="572422" y="100322"/>
                  </a:cubicBezTo>
                  <a:lnTo>
                    <a:pt x="541548" y="100322"/>
                  </a:lnTo>
                  <a:lnTo>
                    <a:pt x="541548" y="131274"/>
                  </a:lnTo>
                  <a:cubicBezTo>
                    <a:pt x="541548" y="144040"/>
                    <a:pt x="531177" y="154397"/>
                    <a:pt x="518273" y="154397"/>
                  </a:cubicBezTo>
                  <a:cubicBezTo>
                    <a:pt x="505489" y="154397"/>
                    <a:pt x="495117" y="144040"/>
                    <a:pt x="495117" y="131274"/>
                  </a:cubicBezTo>
                  <a:lnTo>
                    <a:pt x="495117" y="100322"/>
                  </a:lnTo>
                  <a:lnTo>
                    <a:pt x="464244" y="100322"/>
                  </a:lnTo>
                  <a:cubicBezTo>
                    <a:pt x="451340" y="100322"/>
                    <a:pt x="440968" y="89965"/>
                    <a:pt x="440968" y="77199"/>
                  </a:cubicBezTo>
                  <a:cubicBezTo>
                    <a:pt x="440968" y="64433"/>
                    <a:pt x="451340" y="54075"/>
                    <a:pt x="464244" y="54075"/>
                  </a:cubicBezTo>
                  <a:lnTo>
                    <a:pt x="495117" y="54075"/>
                  </a:lnTo>
                  <a:lnTo>
                    <a:pt x="495117" y="23244"/>
                  </a:lnTo>
                  <a:cubicBezTo>
                    <a:pt x="495117" y="10358"/>
                    <a:pt x="505489" y="0"/>
                    <a:pt x="518273"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b="1" i="1">
                <a:solidFill>
                  <a:schemeClr val="tx1"/>
                </a:solidFill>
              </a:endParaRPr>
            </a:p>
          </p:txBody>
        </p:sp>
      </p:grpSp>
      <p:sp>
        <p:nvSpPr>
          <p:cNvPr id="67" name="ïṡļíḋê">
            <a:extLst>
              <a:ext uri="{FF2B5EF4-FFF2-40B4-BE49-F238E27FC236}">
                <a16:creationId xmlns:a16="http://schemas.microsoft.com/office/drawing/2014/main" id="{D2239A9E-C83F-40B9-8417-275059BA23A9}"/>
              </a:ext>
            </a:extLst>
          </p:cNvPr>
          <p:cNvSpPr/>
          <p:nvPr/>
        </p:nvSpPr>
        <p:spPr>
          <a:xfrm>
            <a:off x="49009" y="3666745"/>
            <a:ext cx="1814095" cy="392926"/>
          </a:xfrm>
          <a:prstGeom prst="rect">
            <a:avLst/>
          </a:prstGeom>
        </p:spPr>
        <p:txBody>
          <a:bodyPr wrap="square" lIns="68580" tIns="34290" rIns="68580" bIns="3429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en-US" altLang="zh-CN" sz="2400" b="1" dirty="0">
                <a:solidFill>
                  <a:prstClr val="black"/>
                </a:solidFill>
                <a:cs typeface="Calibri" panose="020F0502020204030204" pitchFamily="34" charset="0"/>
              </a:rPr>
              <a:t>Background</a:t>
            </a:r>
          </a:p>
        </p:txBody>
      </p:sp>
      <p:grpSp>
        <p:nvGrpSpPr>
          <p:cNvPr id="63" name="îşļîḋê">
            <a:extLst>
              <a:ext uri="{FF2B5EF4-FFF2-40B4-BE49-F238E27FC236}">
                <a16:creationId xmlns:a16="http://schemas.microsoft.com/office/drawing/2014/main" id="{5617B11B-6534-47B4-9C39-71BB2FE921A0}"/>
              </a:ext>
            </a:extLst>
          </p:cNvPr>
          <p:cNvGrpSpPr/>
          <p:nvPr/>
        </p:nvGrpSpPr>
        <p:grpSpPr>
          <a:xfrm>
            <a:off x="924394" y="3127841"/>
            <a:ext cx="63324" cy="464090"/>
            <a:chOff x="1903137" y="2482831"/>
            <a:chExt cx="72000" cy="527678"/>
          </a:xfrm>
        </p:grpSpPr>
        <p:cxnSp>
          <p:nvCxnSpPr>
            <p:cNvPr id="64" name="直接连接符 63">
              <a:extLst>
                <a:ext uri="{FF2B5EF4-FFF2-40B4-BE49-F238E27FC236}">
                  <a16:creationId xmlns:a16="http://schemas.microsoft.com/office/drawing/2014/main" id="{B5D873BB-3F55-4E59-897F-8D50294AC0B6}"/>
                </a:ext>
              </a:extLst>
            </p:cNvPr>
            <p:cNvCxnSpPr/>
            <p:nvPr/>
          </p:nvCxnSpPr>
          <p:spPr>
            <a:xfrm>
              <a:off x="1939137"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5" name="îşḻîde">
              <a:extLst>
                <a:ext uri="{FF2B5EF4-FFF2-40B4-BE49-F238E27FC236}">
                  <a16:creationId xmlns:a16="http://schemas.microsoft.com/office/drawing/2014/main" id="{5D5DF5FE-E9EA-40E8-B181-CB6F293473AB}"/>
                </a:ext>
              </a:extLst>
            </p:cNvPr>
            <p:cNvSpPr/>
            <p:nvPr/>
          </p:nvSpPr>
          <p:spPr>
            <a:xfrm>
              <a:off x="1903137" y="2938509"/>
              <a:ext cx="72000" cy="72000"/>
            </a:xfrm>
            <a:prstGeom prst="ellipse">
              <a:avLst/>
            </a:prstGeom>
            <a:solidFill>
              <a:srgbClr val="A5A5A5"/>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2400" b="1" i="1">
                <a:solidFill>
                  <a:schemeClr val="tx1"/>
                </a:solidFill>
              </a:endParaRPr>
            </a:p>
          </p:txBody>
        </p:sp>
      </p:grpSp>
      <p:grpSp>
        <p:nvGrpSpPr>
          <p:cNvPr id="16" name="ísļiḍè">
            <a:extLst>
              <a:ext uri="{FF2B5EF4-FFF2-40B4-BE49-F238E27FC236}">
                <a16:creationId xmlns:a16="http://schemas.microsoft.com/office/drawing/2014/main" id="{C05D2F45-FA8F-47C2-9E4A-33635123159D}"/>
              </a:ext>
            </a:extLst>
          </p:cNvPr>
          <p:cNvGrpSpPr/>
          <p:nvPr/>
        </p:nvGrpSpPr>
        <p:grpSpPr>
          <a:xfrm>
            <a:off x="2407519" y="2298515"/>
            <a:ext cx="747432" cy="2383786"/>
            <a:chOff x="3589473" y="1539875"/>
            <a:chExt cx="849842" cy="2710401"/>
          </a:xfrm>
        </p:grpSpPr>
        <p:grpSp>
          <p:nvGrpSpPr>
            <p:cNvPr id="50" name="íṡľïdè">
              <a:extLst>
                <a:ext uri="{FF2B5EF4-FFF2-40B4-BE49-F238E27FC236}">
                  <a16:creationId xmlns:a16="http://schemas.microsoft.com/office/drawing/2014/main" id="{2803357F-F37E-4495-9060-B72919571EFC}"/>
                </a:ext>
              </a:extLst>
            </p:cNvPr>
            <p:cNvGrpSpPr/>
            <p:nvPr/>
          </p:nvGrpSpPr>
          <p:grpSpPr>
            <a:xfrm>
              <a:off x="3589473" y="1539875"/>
              <a:ext cx="849842" cy="942956"/>
              <a:chOff x="3589473" y="1539875"/>
              <a:chExt cx="849842" cy="942956"/>
            </a:xfrm>
          </p:grpSpPr>
          <p:sp>
            <p:nvSpPr>
              <p:cNvPr id="58" name="iṣļíḓê">
                <a:extLst>
                  <a:ext uri="{FF2B5EF4-FFF2-40B4-BE49-F238E27FC236}">
                    <a16:creationId xmlns:a16="http://schemas.microsoft.com/office/drawing/2014/main" id="{B9322584-1F27-4BE6-949E-0245A4D3FD6D}"/>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68580" tIns="34290" rIns="68580" bIns="34290" numCol="1" anchor="ctr" anchorCtr="0" compatLnSpc="1">
                <a:prstTxWarp prst="textNoShape">
                  <a:avLst/>
                </a:prstTxWarp>
                <a:normAutofit/>
              </a:bodyPr>
              <a:lstStyle/>
              <a:p>
                <a:pPr algn="ctr"/>
                <a:endParaRPr lang="ru-RU" i="1" u="sng" dirty="0">
                  <a:solidFill>
                    <a:schemeClr val="accent1"/>
                  </a:solidFill>
                </a:endParaRPr>
              </a:p>
            </p:txBody>
          </p:sp>
          <p:sp>
            <p:nvSpPr>
              <p:cNvPr id="59" name="îŝḻîḍè">
                <a:extLst>
                  <a:ext uri="{FF2B5EF4-FFF2-40B4-BE49-F238E27FC236}">
                    <a16:creationId xmlns:a16="http://schemas.microsoft.com/office/drawing/2014/main" id="{AB8FA30B-774C-4F4C-AD2A-1FC33E1EEC65}"/>
                  </a:ext>
                </a:extLst>
              </p:cNvPr>
              <p:cNvSpPr/>
              <p:nvPr/>
            </p:nvSpPr>
            <p:spPr>
              <a:xfrm>
                <a:off x="3840660" y="1858244"/>
                <a:ext cx="347468" cy="306219"/>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b="1" i="1">
                  <a:solidFill>
                    <a:schemeClr val="tx1"/>
                  </a:solidFill>
                </a:endParaRPr>
              </a:p>
            </p:txBody>
          </p:sp>
        </p:grpSp>
        <p:grpSp>
          <p:nvGrpSpPr>
            <p:cNvPr id="53" name="íŝļîdê">
              <a:extLst>
                <a:ext uri="{FF2B5EF4-FFF2-40B4-BE49-F238E27FC236}">
                  <a16:creationId xmlns:a16="http://schemas.microsoft.com/office/drawing/2014/main" id="{731F486B-F3A5-4772-92BC-245098D68E71}"/>
                </a:ext>
              </a:extLst>
            </p:cNvPr>
            <p:cNvGrpSpPr/>
            <p:nvPr/>
          </p:nvGrpSpPr>
          <p:grpSpPr>
            <a:xfrm>
              <a:off x="3978394" y="2482830"/>
              <a:ext cx="72000" cy="1767446"/>
              <a:chOff x="3978394" y="2482830"/>
              <a:chExt cx="72000" cy="1767446"/>
            </a:xfrm>
          </p:grpSpPr>
          <p:cxnSp>
            <p:nvCxnSpPr>
              <p:cNvPr id="54" name="直接连接符 53">
                <a:extLst>
                  <a:ext uri="{FF2B5EF4-FFF2-40B4-BE49-F238E27FC236}">
                    <a16:creationId xmlns:a16="http://schemas.microsoft.com/office/drawing/2014/main" id="{9C77B5E6-7955-46C0-9880-A0E7C301CADF}"/>
                  </a:ext>
                </a:extLst>
              </p:cNvPr>
              <p:cNvCxnSpPr/>
              <p:nvPr/>
            </p:nvCxnSpPr>
            <p:spPr>
              <a:xfrm>
                <a:off x="4014394" y="2482830"/>
                <a:ext cx="0" cy="1767446"/>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5" name="ísľïďe">
                <a:extLst>
                  <a:ext uri="{FF2B5EF4-FFF2-40B4-BE49-F238E27FC236}">
                    <a16:creationId xmlns:a16="http://schemas.microsoft.com/office/drawing/2014/main" id="{01D56ED3-8CDA-4BE0-984F-C676538393C8}"/>
                  </a:ext>
                </a:extLst>
              </p:cNvPr>
              <p:cNvSpPr/>
              <p:nvPr/>
            </p:nvSpPr>
            <p:spPr>
              <a:xfrm>
                <a:off x="3978394" y="2938509"/>
                <a:ext cx="72000" cy="72000"/>
              </a:xfrm>
              <a:prstGeom prst="ellipse">
                <a:avLst/>
              </a:prstGeom>
              <a:solidFill>
                <a:srgbClr val="A5A5A5"/>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2400" b="1" i="1">
                  <a:solidFill>
                    <a:schemeClr val="tx1"/>
                  </a:solidFill>
                </a:endParaRPr>
              </a:p>
            </p:txBody>
          </p:sp>
        </p:grpSp>
      </p:grpSp>
      <p:grpSp>
        <p:nvGrpSpPr>
          <p:cNvPr id="17" name="îŝļîďê">
            <a:extLst>
              <a:ext uri="{FF2B5EF4-FFF2-40B4-BE49-F238E27FC236}">
                <a16:creationId xmlns:a16="http://schemas.microsoft.com/office/drawing/2014/main" id="{2D34EC5D-D67F-48A9-AEE9-94C78CA5AA8A}"/>
              </a:ext>
            </a:extLst>
          </p:cNvPr>
          <p:cNvGrpSpPr/>
          <p:nvPr/>
        </p:nvGrpSpPr>
        <p:grpSpPr>
          <a:xfrm>
            <a:off x="4232699" y="2298515"/>
            <a:ext cx="747432" cy="1293416"/>
            <a:chOff x="5664730" y="1539875"/>
            <a:chExt cx="849842" cy="1470634"/>
          </a:xfrm>
        </p:grpSpPr>
        <p:grpSp>
          <p:nvGrpSpPr>
            <p:cNvPr id="40" name="î$1iḋè">
              <a:extLst>
                <a:ext uri="{FF2B5EF4-FFF2-40B4-BE49-F238E27FC236}">
                  <a16:creationId xmlns:a16="http://schemas.microsoft.com/office/drawing/2014/main" id="{AC24B789-C64D-4D1B-8D77-B01A4CAA4AD2}"/>
                </a:ext>
              </a:extLst>
            </p:cNvPr>
            <p:cNvGrpSpPr/>
            <p:nvPr/>
          </p:nvGrpSpPr>
          <p:grpSpPr>
            <a:xfrm>
              <a:off x="5664730" y="1539875"/>
              <a:ext cx="849842" cy="942956"/>
              <a:chOff x="5664730" y="1539875"/>
              <a:chExt cx="849842" cy="942956"/>
            </a:xfrm>
          </p:grpSpPr>
          <p:sp>
            <p:nvSpPr>
              <p:cNvPr id="48" name="îṡľíḓé">
                <a:extLst>
                  <a:ext uri="{FF2B5EF4-FFF2-40B4-BE49-F238E27FC236}">
                    <a16:creationId xmlns:a16="http://schemas.microsoft.com/office/drawing/2014/main" id="{7CA341E2-651F-4F23-A01D-1EBFE70DAE98}"/>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3"/>
              </a:solidFill>
              <a:ln w="3175">
                <a:noFill/>
                <a:prstDash val="solid"/>
                <a:round/>
                <a:headEnd/>
                <a:tailEnd/>
              </a:ln>
            </p:spPr>
            <p:txBody>
              <a:bodyPr vert="horz" wrap="square" lIns="68580" tIns="34290" rIns="68580" bIns="34290" numCol="1" anchor="ctr" anchorCtr="0" compatLnSpc="1">
                <a:prstTxWarp prst="textNoShape">
                  <a:avLst/>
                </a:prstTxWarp>
                <a:normAutofit/>
              </a:bodyPr>
              <a:lstStyle/>
              <a:p>
                <a:pPr algn="ctr"/>
                <a:endParaRPr lang="ru-RU" i="1" u="sng" dirty="0">
                  <a:solidFill>
                    <a:schemeClr val="accent1"/>
                  </a:solidFill>
                </a:endParaRPr>
              </a:p>
            </p:txBody>
          </p:sp>
          <p:sp>
            <p:nvSpPr>
              <p:cNvPr id="49" name="îs1iḍé">
                <a:extLst>
                  <a:ext uri="{FF2B5EF4-FFF2-40B4-BE49-F238E27FC236}">
                    <a16:creationId xmlns:a16="http://schemas.microsoft.com/office/drawing/2014/main" id="{59AE378B-290F-45AA-A3C0-9F7F4F36C966}"/>
                  </a:ext>
                </a:extLst>
              </p:cNvPr>
              <p:cNvSpPr/>
              <p:nvPr/>
            </p:nvSpPr>
            <p:spPr>
              <a:xfrm>
                <a:off x="5915917" y="1873786"/>
                <a:ext cx="347468" cy="275133"/>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i="1">
                  <a:solidFill>
                    <a:schemeClr val="tx1"/>
                  </a:solidFill>
                </a:endParaRPr>
              </a:p>
            </p:txBody>
          </p:sp>
        </p:grpSp>
        <p:grpSp>
          <p:nvGrpSpPr>
            <p:cNvPr id="43" name="íṡ1îďé">
              <a:extLst>
                <a:ext uri="{FF2B5EF4-FFF2-40B4-BE49-F238E27FC236}">
                  <a16:creationId xmlns:a16="http://schemas.microsoft.com/office/drawing/2014/main" id="{498AE215-F850-4546-B22B-99487B8AB029}"/>
                </a:ext>
              </a:extLst>
            </p:cNvPr>
            <p:cNvGrpSpPr/>
            <p:nvPr/>
          </p:nvGrpSpPr>
          <p:grpSpPr>
            <a:xfrm>
              <a:off x="6053651" y="2482831"/>
              <a:ext cx="72000" cy="527678"/>
              <a:chOff x="6053651" y="2482831"/>
              <a:chExt cx="72000" cy="527678"/>
            </a:xfrm>
          </p:grpSpPr>
          <p:cxnSp>
            <p:nvCxnSpPr>
              <p:cNvPr id="44" name="直接连接符 43">
                <a:extLst>
                  <a:ext uri="{FF2B5EF4-FFF2-40B4-BE49-F238E27FC236}">
                    <a16:creationId xmlns:a16="http://schemas.microsoft.com/office/drawing/2014/main" id="{5774470E-A234-45B9-8CD5-0BE318E2CDCF}"/>
                  </a:ext>
                </a:extLst>
              </p:cNvPr>
              <p:cNvCxnSpPr/>
              <p:nvPr/>
            </p:nvCxnSpPr>
            <p:spPr>
              <a:xfrm>
                <a:off x="6089651"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5" name="işļiďê">
                <a:extLst>
                  <a:ext uri="{FF2B5EF4-FFF2-40B4-BE49-F238E27FC236}">
                    <a16:creationId xmlns:a16="http://schemas.microsoft.com/office/drawing/2014/main" id="{7332F91A-E8DB-42E6-8569-302296DEB202}"/>
                  </a:ext>
                </a:extLst>
              </p:cNvPr>
              <p:cNvSpPr/>
              <p:nvPr/>
            </p:nvSpPr>
            <p:spPr>
              <a:xfrm>
                <a:off x="6053651" y="2938509"/>
                <a:ext cx="72000" cy="72000"/>
              </a:xfrm>
              <a:prstGeom prst="ellipse">
                <a:avLst/>
              </a:prstGeom>
              <a:solidFill>
                <a:schemeClr val="accent3"/>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2400" b="1" i="1">
                  <a:solidFill>
                    <a:schemeClr val="tx1"/>
                  </a:solidFill>
                </a:endParaRPr>
              </a:p>
            </p:txBody>
          </p:sp>
        </p:grpSp>
      </p:grpSp>
      <p:grpSp>
        <p:nvGrpSpPr>
          <p:cNvPr id="30" name="iš1îḑé">
            <a:extLst>
              <a:ext uri="{FF2B5EF4-FFF2-40B4-BE49-F238E27FC236}">
                <a16:creationId xmlns:a16="http://schemas.microsoft.com/office/drawing/2014/main" id="{89F3618E-5C40-4DA0-AC04-F167DCA0411B}"/>
              </a:ext>
            </a:extLst>
          </p:cNvPr>
          <p:cNvGrpSpPr/>
          <p:nvPr/>
        </p:nvGrpSpPr>
        <p:grpSpPr>
          <a:xfrm>
            <a:off x="6057879" y="2298515"/>
            <a:ext cx="747432" cy="829326"/>
            <a:chOff x="7739987" y="1539875"/>
            <a:chExt cx="849842" cy="942956"/>
          </a:xfrm>
        </p:grpSpPr>
        <p:sp>
          <p:nvSpPr>
            <p:cNvPr id="38" name="îśḷíḍé">
              <a:extLst>
                <a:ext uri="{FF2B5EF4-FFF2-40B4-BE49-F238E27FC236}">
                  <a16:creationId xmlns:a16="http://schemas.microsoft.com/office/drawing/2014/main" id="{6D9E2810-8C40-4482-97F8-2F10408A908F}"/>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68580" tIns="34290" rIns="68580" bIns="34290" numCol="1" anchor="ctr" anchorCtr="0" compatLnSpc="1">
              <a:prstTxWarp prst="textNoShape">
                <a:avLst/>
              </a:prstTxWarp>
              <a:normAutofit/>
            </a:bodyPr>
            <a:lstStyle/>
            <a:p>
              <a:pPr algn="ctr"/>
              <a:endParaRPr lang="ru-RU" i="1" u="sng" dirty="0">
                <a:solidFill>
                  <a:schemeClr val="accent1"/>
                </a:solidFill>
              </a:endParaRPr>
            </a:p>
          </p:txBody>
        </p:sp>
        <p:sp>
          <p:nvSpPr>
            <p:cNvPr id="39" name="iśḻidè">
              <a:extLst>
                <a:ext uri="{FF2B5EF4-FFF2-40B4-BE49-F238E27FC236}">
                  <a16:creationId xmlns:a16="http://schemas.microsoft.com/office/drawing/2014/main" id="{F33C2FF9-1C14-4745-90CE-641FC3ED8B7A}"/>
                </a:ext>
              </a:extLst>
            </p:cNvPr>
            <p:cNvSpPr/>
            <p:nvPr/>
          </p:nvSpPr>
          <p:spPr>
            <a:xfrm>
              <a:off x="7991174" y="1854385"/>
              <a:ext cx="347468" cy="313935"/>
            </a:xfrm>
            <a:custGeom>
              <a:avLst/>
              <a:gdLst>
                <a:gd name="connsiteX0" fmla="*/ 462909 w 607639"/>
                <a:gd name="connsiteY0" fmla="*/ 418947 h 548999"/>
                <a:gd name="connsiteX1" fmla="*/ 607639 w 607639"/>
                <a:gd name="connsiteY1" fmla="*/ 418947 h 548999"/>
                <a:gd name="connsiteX2" fmla="*/ 607639 w 607639"/>
                <a:gd name="connsiteY2" fmla="*/ 548999 h 548999"/>
                <a:gd name="connsiteX3" fmla="*/ 462909 w 607639"/>
                <a:gd name="connsiteY3" fmla="*/ 548999 h 548999"/>
                <a:gd name="connsiteX4" fmla="*/ 231525 w 607639"/>
                <a:gd name="connsiteY4" fmla="*/ 418947 h 548999"/>
                <a:gd name="connsiteX5" fmla="*/ 376114 w 607639"/>
                <a:gd name="connsiteY5" fmla="*/ 418947 h 548999"/>
                <a:gd name="connsiteX6" fmla="*/ 376114 w 607639"/>
                <a:gd name="connsiteY6" fmla="*/ 548999 h 548999"/>
                <a:gd name="connsiteX7" fmla="*/ 231525 w 607639"/>
                <a:gd name="connsiteY7" fmla="*/ 548999 h 548999"/>
                <a:gd name="connsiteX8" fmla="*/ 0 w 607639"/>
                <a:gd name="connsiteY8" fmla="*/ 418947 h 548999"/>
                <a:gd name="connsiteX9" fmla="*/ 144659 w 607639"/>
                <a:gd name="connsiteY9" fmla="*/ 418947 h 548999"/>
                <a:gd name="connsiteX10" fmla="*/ 144659 w 607639"/>
                <a:gd name="connsiteY10" fmla="*/ 548999 h 548999"/>
                <a:gd name="connsiteX11" fmla="*/ 0 w 607639"/>
                <a:gd name="connsiteY11" fmla="*/ 548999 h 548999"/>
                <a:gd name="connsiteX12" fmla="*/ 282149 w 607639"/>
                <a:gd name="connsiteY12" fmla="*/ 231172 h 548999"/>
                <a:gd name="connsiteX13" fmla="*/ 325490 w 607639"/>
                <a:gd name="connsiteY13" fmla="*/ 231172 h 548999"/>
                <a:gd name="connsiteX14" fmla="*/ 325490 w 607639"/>
                <a:gd name="connsiteY14" fmla="*/ 281751 h 548999"/>
                <a:gd name="connsiteX15" fmla="*/ 556973 w 607639"/>
                <a:gd name="connsiteY15" fmla="*/ 281751 h 548999"/>
                <a:gd name="connsiteX16" fmla="*/ 556973 w 607639"/>
                <a:gd name="connsiteY16" fmla="*/ 375619 h 548999"/>
                <a:gd name="connsiteX17" fmla="*/ 513542 w 607639"/>
                <a:gd name="connsiteY17" fmla="*/ 375619 h 548999"/>
                <a:gd name="connsiteX18" fmla="*/ 513542 w 607639"/>
                <a:gd name="connsiteY18" fmla="*/ 325040 h 548999"/>
                <a:gd name="connsiteX19" fmla="*/ 325490 w 607639"/>
                <a:gd name="connsiteY19" fmla="*/ 325040 h 548999"/>
                <a:gd name="connsiteX20" fmla="*/ 325490 w 607639"/>
                <a:gd name="connsiteY20" fmla="*/ 375619 h 548999"/>
                <a:gd name="connsiteX21" fmla="*/ 282149 w 607639"/>
                <a:gd name="connsiteY21" fmla="*/ 375619 h 548999"/>
                <a:gd name="connsiteX22" fmla="*/ 282149 w 607639"/>
                <a:gd name="connsiteY22" fmla="*/ 325040 h 548999"/>
                <a:gd name="connsiteX23" fmla="*/ 94097 w 607639"/>
                <a:gd name="connsiteY23" fmla="*/ 325040 h 548999"/>
                <a:gd name="connsiteX24" fmla="*/ 94097 w 607639"/>
                <a:gd name="connsiteY24" fmla="*/ 375619 h 548999"/>
                <a:gd name="connsiteX25" fmla="*/ 50666 w 607639"/>
                <a:gd name="connsiteY25" fmla="*/ 375619 h 548999"/>
                <a:gd name="connsiteX26" fmla="*/ 50666 w 607639"/>
                <a:gd name="connsiteY26" fmla="*/ 281751 h 548999"/>
                <a:gd name="connsiteX27" fmla="*/ 282149 w 607639"/>
                <a:gd name="connsiteY27" fmla="*/ 281751 h 548999"/>
                <a:gd name="connsiteX28" fmla="*/ 159125 w 607639"/>
                <a:gd name="connsiteY28" fmla="*/ 0 h 548999"/>
                <a:gd name="connsiteX29" fmla="*/ 448514 w 607639"/>
                <a:gd name="connsiteY29" fmla="*/ 0 h 548999"/>
                <a:gd name="connsiteX30" fmla="*/ 448514 w 607639"/>
                <a:gd name="connsiteY30" fmla="*/ 187845 h 548999"/>
                <a:gd name="connsiteX31" fmla="*/ 159125 w 607639"/>
                <a:gd name="connsiteY31" fmla="*/ 187845 h 5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548999">
                  <a:moveTo>
                    <a:pt x="462909" y="418947"/>
                  </a:moveTo>
                  <a:lnTo>
                    <a:pt x="607639" y="418947"/>
                  </a:lnTo>
                  <a:lnTo>
                    <a:pt x="607639" y="548999"/>
                  </a:lnTo>
                  <a:lnTo>
                    <a:pt x="462909" y="548999"/>
                  </a:lnTo>
                  <a:close/>
                  <a:moveTo>
                    <a:pt x="231525" y="418947"/>
                  </a:moveTo>
                  <a:lnTo>
                    <a:pt x="376114" y="418947"/>
                  </a:lnTo>
                  <a:lnTo>
                    <a:pt x="376114" y="548999"/>
                  </a:lnTo>
                  <a:lnTo>
                    <a:pt x="231525" y="548999"/>
                  </a:lnTo>
                  <a:close/>
                  <a:moveTo>
                    <a:pt x="0" y="418947"/>
                  </a:moveTo>
                  <a:lnTo>
                    <a:pt x="144659" y="418947"/>
                  </a:lnTo>
                  <a:lnTo>
                    <a:pt x="144659" y="548999"/>
                  </a:lnTo>
                  <a:lnTo>
                    <a:pt x="0" y="548999"/>
                  </a:lnTo>
                  <a:close/>
                  <a:moveTo>
                    <a:pt x="282149" y="231172"/>
                  </a:moveTo>
                  <a:lnTo>
                    <a:pt x="325490" y="231172"/>
                  </a:lnTo>
                  <a:lnTo>
                    <a:pt x="325490" y="281751"/>
                  </a:lnTo>
                  <a:lnTo>
                    <a:pt x="556973" y="281751"/>
                  </a:lnTo>
                  <a:lnTo>
                    <a:pt x="556973" y="375619"/>
                  </a:lnTo>
                  <a:lnTo>
                    <a:pt x="513542" y="375619"/>
                  </a:lnTo>
                  <a:lnTo>
                    <a:pt x="513542" y="325040"/>
                  </a:lnTo>
                  <a:lnTo>
                    <a:pt x="325490" y="325040"/>
                  </a:lnTo>
                  <a:lnTo>
                    <a:pt x="325490" y="375619"/>
                  </a:lnTo>
                  <a:lnTo>
                    <a:pt x="282149" y="375619"/>
                  </a:lnTo>
                  <a:lnTo>
                    <a:pt x="282149" y="325040"/>
                  </a:lnTo>
                  <a:lnTo>
                    <a:pt x="94097" y="325040"/>
                  </a:lnTo>
                  <a:lnTo>
                    <a:pt x="94097" y="375619"/>
                  </a:lnTo>
                  <a:lnTo>
                    <a:pt x="50666" y="375619"/>
                  </a:lnTo>
                  <a:lnTo>
                    <a:pt x="50666" y="281751"/>
                  </a:lnTo>
                  <a:lnTo>
                    <a:pt x="282149" y="281751"/>
                  </a:lnTo>
                  <a:close/>
                  <a:moveTo>
                    <a:pt x="159125" y="0"/>
                  </a:moveTo>
                  <a:lnTo>
                    <a:pt x="448514" y="0"/>
                  </a:lnTo>
                  <a:lnTo>
                    <a:pt x="448514" y="187845"/>
                  </a:lnTo>
                  <a:lnTo>
                    <a:pt x="159125" y="187845"/>
                  </a:ln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b="1" i="1">
                <a:solidFill>
                  <a:schemeClr val="tx1"/>
                </a:solidFill>
              </a:endParaRPr>
            </a:p>
          </p:txBody>
        </p:sp>
      </p:grpSp>
      <p:sp>
        <p:nvSpPr>
          <p:cNvPr id="37" name="í$ḻïdé">
            <a:extLst>
              <a:ext uri="{FF2B5EF4-FFF2-40B4-BE49-F238E27FC236}">
                <a16:creationId xmlns:a16="http://schemas.microsoft.com/office/drawing/2014/main" id="{265D8A5E-B189-44E7-9C88-437B07E6C967}"/>
              </a:ext>
            </a:extLst>
          </p:cNvPr>
          <p:cNvSpPr/>
          <p:nvPr/>
        </p:nvSpPr>
        <p:spPr>
          <a:xfrm>
            <a:off x="5627306" y="4626515"/>
            <a:ext cx="1608578" cy="392926"/>
          </a:xfrm>
          <a:prstGeom prst="rect">
            <a:avLst/>
          </a:prstGeom>
        </p:spPr>
        <p:txBody>
          <a:bodyPr wrap="square" lIns="68580" tIns="34290" rIns="68580" bIns="3429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spcBef>
                <a:spcPts val="675"/>
              </a:spcBef>
              <a:spcAft>
                <a:spcPts val="675"/>
              </a:spcAft>
              <a:defRPr/>
            </a:pPr>
            <a:r>
              <a:rPr lang="en-US" altLang="zh-CN" sz="2400" b="1" dirty="0">
                <a:solidFill>
                  <a:prstClr val="black"/>
                </a:solidFill>
                <a:cs typeface="Calibri" panose="020F0502020204030204" pitchFamily="34" charset="0"/>
              </a:rPr>
              <a:t>Method</a:t>
            </a:r>
            <a:endParaRPr lang="zh-CN" altLang="en-US" sz="2400" b="1" dirty="0">
              <a:solidFill>
                <a:prstClr val="black"/>
              </a:solidFill>
              <a:cs typeface="Calibri" panose="020F0502020204030204" pitchFamily="34" charset="0"/>
            </a:endParaRPr>
          </a:p>
        </p:txBody>
      </p:sp>
      <p:grpSp>
        <p:nvGrpSpPr>
          <p:cNvPr id="33" name="iṥļîďe">
            <a:extLst>
              <a:ext uri="{FF2B5EF4-FFF2-40B4-BE49-F238E27FC236}">
                <a16:creationId xmlns:a16="http://schemas.microsoft.com/office/drawing/2014/main" id="{D9222469-222E-469B-B6E9-BAC90C8DD64E}"/>
              </a:ext>
            </a:extLst>
          </p:cNvPr>
          <p:cNvGrpSpPr/>
          <p:nvPr/>
        </p:nvGrpSpPr>
        <p:grpSpPr>
          <a:xfrm>
            <a:off x="6399933" y="3127840"/>
            <a:ext cx="63324" cy="1554461"/>
            <a:chOff x="8128908" y="2482830"/>
            <a:chExt cx="72000" cy="1767446"/>
          </a:xfrm>
        </p:grpSpPr>
        <p:cxnSp>
          <p:nvCxnSpPr>
            <p:cNvPr id="34" name="直接连接符 33">
              <a:extLst>
                <a:ext uri="{FF2B5EF4-FFF2-40B4-BE49-F238E27FC236}">
                  <a16:creationId xmlns:a16="http://schemas.microsoft.com/office/drawing/2014/main" id="{AF9F94DA-D915-415C-BC11-4D9FAD3E3446}"/>
                </a:ext>
              </a:extLst>
            </p:cNvPr>
            <p:cNvCxnSpPr/>
            <p:nvPr/>
          </p:nvCxnSpPr>
          <p:spPr>
            <a:xfrm>
              <a:off x="8164908" y="2482830"/>
              <a:ext cx="0" cy="1767446"/>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5" name="iṥlïḋé">
              <a:extLst>
                <a:ext uri="{FF2B5EF4-FFF2-40B4-BE49-F238E27FC236}">
                  <a16:creationId xmlns:a16="http://schemas.microsoft.com/office/drawing/2014/main" id="{2042D863-B8B5-458D-B2CB-6A840A93811E}"/>
                </a:ext>
              </a:extLst>
            </p:cNvPr>
            <p:cNvSpPr/>
            <p:nvPr/>
          </p:nvSpPr>
          <p:spPr>
            <a:xfrm>
              <a:off x="8128908" y="2938509"/>
              <a:ext cx="72000" cy="72000"/>
            </a:xfrm>
            <a:prstGeom prst="ellipse">
              <a:avLst/>
            </a:prstGeom>
            <a:solidFill>
              <a:srgbClr val="A5A5A5"/>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2400" b="1" i="1">
                <a:solidFill>
                  <a:schemeClr val="tx1"/>
                </a:solidFill>
              </a:endParaRPr>
            </a:p>
          </p:txBody>
        </p:sp>
      </p:grpSp>
      <p:grpSp>
        <p:nvGrpSpPr>
          <p:cNvPr id="20" name="ïšḷiďè">
            <a:extLst>
              <a:ext uri="{FF2B5EF4-FFF2-40B4-BE49-F238E27FC236}">
                <a16:creationId xmlns:a16="http://schemas.microsoft.com/office/drawing/2014/main" id="{ABA3183D-E034-4D4C-A833-E221168CE97C}"/>
              </a:ext>
            </a:extLst>
          </p:cNvPr>
          <p:cNvGrpSpPr/>
          <p:nvPr/>
        </p:nvGrpSpPr>
        <p:grpSpPr>
          <a:xfrm>
            <a:off x="7883057" y="2298515"/>
            <a:ext cx="747432" cy="829326"/>
            <a:chOff x="9815242" y="1539875"/>
            <a:chExt cx="849842" cy="942956"/>
          </a:xfrm>
        </p:grpSpPr>
        <p:sp>
          <p:nvSpPr>
            <p:cNvPr id="28" name="ïṣḻiḋé">
              <a:extLst>
                <a:ext uri="{FF2B5EF4-FFF2-40B4-BE49-F238E27FC236}">
                  <a16:creationId xmlns:a16="http://schemas.microsoft.com/office/drawing/2014/main" id="{B2D21765-9A56-46B8-BAF6-FA4E4AF3AFBC}"/>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5"/>
            </a:solidFill>
            <a:ln w="3175">
              <a:noFill/>
              <a:prstDash val="solid"/>
              <a:round/>
              <a:headEnd/>
              <a:tailEnd/>
            </a:ln>
          </p:spPr>
          <p:txBody>
            <a:bodyPr vert="horz" wrap="square" lIns="68580" tIns="34290" rIns="68580" bIns="34290" numCol="1" anchor="ctr" anchorCtr="0" compatLnSpc="1">
              <a:prstTxWarp prst="textNoShape">
                <a:avLst/>
              </a:prstTxWarp>
              <a:normAutofit/>
            </a:bodyPr>
            <a:lstStyle/>
            <a:p>
              <a:pPr algn="ctr"/>
              <a:endParaRPr lang="ru-RU" i="1" u="sng" dirty="0">
                <a:solidFill>
                  <a:schemeClr val="accent1"/>
                </a:solidFill>
              </a:endParaRPr>
            </a:p>
          </p:txBody>
        </p:sp>
        <p:sp>
          <p:nvSpPr>
            <p:cNvPr id="29" name="íṣḷîḍé">
              <a:extLst>
                <a:ext uri="{FF2B5EF4-FFF2-40B4-BE49-F238E27FC236}">
                  <a16:creationId xmlns:a16="http://schemas.microsoft.com/office/drawing/2014/main" id="{BE1704E8-4AD0-4FD1-809C-1782A769EA9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2100" b="1" i="1">
                <a:solidFill>
                  <a:schemeClr val="tx1"/>
                </a:solidFill>
              </a:endParaRPr>
            </a:p>
          </p:txBody>
        </p:sp>
      </p:grpSp>
      <p:grpSp>
        <p:nvGrpSpPr>
          <p:cNvPr id="22" name="ïs1îďè">
            <a:extLst>
              <a:ext uri="{FF2B5EF4-FFF2-40B4-BE49-F238E27FC236}">
                <a16:creationId xmlns:a16="http://schemas.microsoft.com/office/drawing/2014/main" id="{32216EE4-B127-47F5-8FC1-C275BB74D7FD}"/>
              </a:ext>
            </a:extLst>
          </p:cNvPr>
          <p:cNvGrpSpPr/>
          <p:nvPr/>
        </p:nvGrpSpPr>
        <p:grpSpPr>
          <a:xfrm>
            <a:off x="8225111" y="3127841"/>
            <a:ext cx="63324" cy="464090"/>
            <a:chOff x="10204163" y="2482831"/>
            <a:chExt cx="72000" cy="527678"/>
          </a:xfrm>
        </p:grpSpPr>
        <p:cxnSp>
          <p:nvCxnSpPr>
            <p:cNvPr id="26" name="直接连接符 25">
              <a:extLst>
                <a:ext uri="{FF2B5EF4-FFF2-40B4-BE49-F238E27FC236}">
                  <a16:creationId xmlns:a16="http://schemas.microsoft.com/office/drawing/2014/main" id="{662E716B-B975-4FFF-BE77-6DA9899B68EF}"/>
                </a:ext>
              </a:extLst>
            </p:cNvPr>
            <p:cNvCxnSpPr/>
            <p:nvPr/>
          </p:nvCxnSpPr>
          <p:spPr>
            <a:xfrm>
              <a:off x="10240163"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7" name="íṥḻïďe">
              <a:extLst>
                <a:ext uri="{FF2B5EF4-FFF2-40B4-BE49-F238E27FC236}">
                  <a16:creationId xmlns:a16="http://schemas.microsoft.com/office/drawing/2014/main" id="{80276DD1-1997-4C04-9DC2-5F472E1B80D7}"/>
                </a:ext>
              </a:extLst>
            </p:cNvPr>
            <p:cNvSpPr/>
            <p:nvPr/>
          </p:nvSpPr>
          <p:spPr>
            <a:xfrm>
              <a:off x="10204163" y="2938509"/>
              <a:ext cx="72000" cy="72000"/>
            </a:xfrm>
            <a:prstGeom prst="ellipse">
              <a:avLst/>
            </a:prstGeom>
            <a:solidFill>
              <a:schemeClr val="accent5"/>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2400" b="1" i="1">
                <a:solidFill>
                  <a:schemeClr val="tx1"/>
                </a:solidFill>
              </a:endParaRPr>
            </a:p>
          </p:txBody>
        </p:sp>
      </p:grpSp>
      <p:sp>
        <p:nvSpPr>
          <p:cNvPr id="25" name="íSlîďe">
            <a:extLst>
              <a:ext uri="{FF2B5EF4-FFF2-40B4-BE49-F238E27FC236}">
                <a16:creationId xmlns:a16="http://schemas.microsoft.com/office/drawing/2014/main" id="{A18EA4BC-82E0-4598-8B4B-326BB986246B}"/>
              </a:ext>
            </a:extLst>
          </p:cNvPr>
          <p:cNvSpPr/>
          <p:nvPr/>
        </p:nvSpPr>
        <p:spPr>
          <a:xfrm>
            <a:off x="7452484" y="3666745"/>
            <a:ext cx="1608578" cy="392926"/>
          </a:xfrm>
          <a:prstGeom prst="rect">
            <a:avLst/>
          </a:prstGeom>
        </p:spPr>
        <p:txBody>
          <a:bodyPr wrap="square" lIns="68580" tIns="34290" rIns="68580" bIns="3429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ts val="675"/>
              </a:spcBef>
              <a:spcAft>
                <a:spcPts val="675"/>
              </a:spcAft>
              <a:defRPr/>
            </a:pPr>
            <a:r>
              <a:rPr lang="en-US" altLang="zh-CN" sz="2400" b="1" dirty="0">
                <a:solidFill>
                  <a:prstClr val="black"/>
                </a:solidFill>
                <a:cs typeface="Calibri" panose="020F0502020204030204" pitchFamily="34" charset="0"/>
              </a:rPr>
              <a:t>Experiment</a:t>
            </a:r>
            <a:endParaRPr lang="zh-CN" altLang="en-US" sz="2400" b="1" dirty="0">
              <a:solidFill>
                <a:prstClr val="black"/>
              </a:solidFill>
              <a:cs typeface="Calibri" panose="020F0502020204030204" pitchFamily="34" charset="0"/>
            </a:endParaRPr>
          </a:p>
        </p:txBody>
      </p:sp>
      <p:sp>
        <p:nvSpPr>
          <p:cNvPr id="2" name="灯片编号占位符 1">
            <a:extLst>
              <a:ext uri="{FF2B5EF4-FFF2-40B4-BE49-F238E27FC236}">
                <a16:creationId xmlns:a16="http://schemas.microsoft.com/office/drawing/2014/main" id="{5D8C705A-268A-489A-85FE-1AB7BFADCCE1}"/>
              </a:ext>
            </a:extLst>
          </p:cNvPr>
          <p:cNvSpPr>
            <a:spLocks noGrp="1"/>
          </p:cNvSpPr>
          <p:nvPr>
            <p:ph type="sldNum" sz="quarter" idx="12"/>
          </p:nvPr>
        </p:nvSpPr>
        <p:spPr/>
        <p:txBody>
          <a:bodyPr/>
          <a:lstStyle/>
          <a:p>
            <a:fld id="{984E56B6-FBBA-431E-8568-3B7A2C1E77F6}" type="slidenum">
              <a:rPr lang="zh-CN" altLang="en-US" smtClean="0"/>
              <a:t>15</a:t>
            </a:fld>
            <a:endParaRPr lang="zh-CN" altLang="en-US"/>
          </a:p>
        </p:txBody>
      </p:sp>
      <p:sp>
        <p:nvSpPr>
          <p:cNvPr id="51" name="文本框 5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Outline</a:t>
            </a:r>
            <a:endParaRPr lang="en-US" altLang="zh-CN" sz="3600" b="1" dirty="0">
              <a:latin typeface="Calibri" panose="020F0502020204030204" pitchFamily="34" charset="0"/>
              <a:ea typeface="宋体" charset="-122"/>
              <a:cs typeface="Calibri" panose="020F0502020204030204" pitchFamily="34" charset="0"/>
            </a:endParaRPr>
          </a:p>
        </p:txBody>
      </p:sp>
      <p:sp>
        <p:nvSpPr>
          <p:cNvPr id="56" name="矩形 55">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矩形 60">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ïš1íḋe">
            <a:extLst>
              <a:ext uri="{FF2B5EF4-FFF2-40B4-BE49-F238E27FC236}">
                <a16:creationId xmlns:a16="http://schemas.microsoft.com/office/drawing/2014/main" id="{AF341F50-051A-4B02-9783-F13ED760DEED}"/>
              </a:ext>
            </a:extLst>
          </p:cNvPr>
          <p:cNvSpPr/>
          <p:nvPr/>
        </p:nvSpPr>
        <p:spPr>
          <a:xfrm>
            <a:off x="1819405" y="4561028"/>
            <a:ext cx="2144771" cy="52390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Related Work</a:t>
            </a:r>
            <a:endParaRPr lang="zh-CN" altLang="en-US" sz="2400" b="1" dirty="0">
              <a:solidFill>
                <a:prstClr val="black"/>
              </a:solidFill>
              <a:cs typeface="Calibri" panose="020F0502020204030204" pitchFamily="34" charset="0"/>
            </a:endParaRPr>
          </a:p>
        </p:txBody>
      </p:sp>
      <p:sp>
        <p:nvSpPr>
          <p:cNvPr id="66" name="íṡḻîḑé">
            <a:extLst>
              <a:ext uri="{FF2B5EF4-FFF2-40B4-BE49-F238E27FC236}">
                <a16:creationId xmlns:a16="http://schemas.microsoft.com/office/drawing/2014/main" id="{67F86202-02B1-4301-9E14-58B195CB0C53}"/>
              </a:ext>
            </a:extLst>
          </p:cNvPr>
          <p:cNvSpPr/>
          <p:nvPr/>
        </p:nvSpPr>
        <p:spPr>
          <a:xfrm>
            <a:off x="3712741" y="3701633"/>
            <a:ext cx="2071400" cy="32315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Limitations</a:t>
            </a:r>
          </a:p>
        </p:txBody>
      </p:sp>
    </p:spTree>
    <p:extLst>
      <p:ext uri="{BB962C8B-B14F-4D97-AF65-F5344CB8AC3E}">
        <p14:creationId xmlns:p14="http://schemas.microsoft.com/office/powerpoint/2010/main" val="131798959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Experiment</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16</a:t>
            </a:fld>
            <a:endParaRPr lang="zh-CN" altLang="en-US"/>
          </a:p>
        </p:txBody>
      </p:sp>
      <p:sp>
        <p:nvSpPr>
          <p:cNvPr id="22" name="矩形 21">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a:extLst>
              <a:ext uri="{FF2B5EF4-FFF2-40B4-BE49-F238E27FC236}">
                <a16:creationId xmlns:a16="http://schemas.microsoft.com/office/drawing/2014/main" id="{3DBFAA98-4354-46E0-92EC-C1B7C158524C}"/>
              </a:ext>
            </a:extLst>
          </p:cNvPr>
          <p:cNvSpPr txBox="1"/>
          <p:nvPr/>
        </p:nvSpPr>
        <p:spPr>
          <a:xfrm>
            <a:off x="304645" y="120120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Dataset</a:t>
            </a:r>
          </a:p>
        </p:txBody>
      </p:sp>
      <p:sp>
        <p:nvSpPr>
          <p:cNvPr id="24" name="文本框 23">
            <a:extLst>
              <a:ext uri="{FF2B5EF4-FFF2-40B4-BE49-F238E27FC236}">
                <a16:creationId xmlns:a16="http://schemas.microsoft.com/office/drawing/2014/main" id="{4499540C-F4E4-4088-8179-C63B0F0212A5}"/>
              </a:ext>
            </a:extLst>
          </p:cNvPr>
          <p:cNvSpPr txBox="1"/>
          <p:nvPr/>
        </p:nvSpPr>
        <p:spPr>
          <a:xfrm>
            <a:off x="312405" y="4878275"/>
            <a:ext cx="5276827"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Evaluation Metric</a:t>
            </a:r>
          </a:p>
        </p:txBody>
      </p:sp>
      <p:sp>
        <p:nvSpPr>
          <p:cNvPr id="25" name="文本框 24">
            <a:extLst>
              <a:ext uri="{FF2B5EF4-FFF2-40B4-BE49-F238E27FC236}">
                <a16:creationId xmlns:a16="http://schemas.microsoft.com/office/drawing/2014/main" id="{94283097-33FE-45BD-8753-2A3493CA4F99}"/>
              </a:ext>
            </a:extLst>
          </p:cNvPr>
          <p:cNvSpPr txBox="1"/>
          <p:nvPr/>
        </p:nvSpPr>
        <p:spPr>
          <a:xfrm>
            <a:off x="786327" y="5402379"/>
            <a:ext cx="4802905" cy="400110"/>
          </a:xfrm>
          <a:prstGeom prst="rect">
            <a:avLst/>
          </a:prstGeom>
          <a:noFill/>
        </p:spPr>
        <p:txBody>
          <a:bodyPr wrap="square" rtlCol="0">
            <a:spAutoFit/>
          </a:bodyPr>
          <a:lstStyle/>
          <a:p>
            <a:r>
              <a:rPr lang="en-US" altLang="zh-CN" sz="2000" dirty="0">
                <a:solidFill>
                  <a:schemeClr val="tx1">
                    <a:lumMod val="95000"/>
                    <a:lumOff val="5000"/>
                  </a:schemeClr>
                </a:solidFill>
                <a:latin typeface="Calibri"/>
                <a:cs typeface="Calibri"/>
              </a:rPr>
              <a:t>Rouge-1, Rouge-2, Rouge-L.</a:t>
            </a:r>
            <a:endParaRPr lang="zh-CN" altLang="en-US" sz="2000" dirty="0">
              <a:solidFill>
                <a:prstClr val="black"/>
              </a:solidFill>
              <a:latin typeface="Calibri"/>
              <a:ea typeface="宋体" panose="02010600030101010101" pitchFamily="2" charset="-122"/>
            </a:endParaRPr>
          </a:p>
        </p:txBody>
      </p:sp>
      <p:sp>
        <p:nvSpPr>
          <p:cNvPr id="5" name="矩形 4"/>
          <p:cNvSpPr/>
          <p:nvPr/>
        </p:nvSpPr>
        <p:spPr>
          <a:xfrm>
            <a:off x="994410" y="1830479"/>
            <a:ext cx="6635750" cy="338554"/>
          </a:xfrm>
          <a:prstGeom prst="rect">
            <a:avLst/>
          </a:prstGeom>
        </p:spPr>
        <p:txBody>
          <a:bodyPr wrap="square">
            <a:spAutoFit/>
          </a:bodyPr>
          <a:lstStyle/>
          <a:p>
            <a:pPr algn="ctr"/>
            <a:r>
              <a:rPr lang="en-US" altLang="zh-CN" sz="1600" dirty="0">
                <a:latin typeface="Calibri" panose="020F0502020204030204" pitchFamily="34" charset="0"/>
                <a:cs typeface="Calibri" panose="020F0502020204030204" pitchFamily="34" charset="0"/>
              </a:rPr>
              <a:t>Table 1: Dataset statistics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of </a:t>
            </a:r>
            <a:r>
              <a:rPr lang="en" altLang="zh-CN" sz="1600" dirty="0"/>
              <a:t>CEPSUM</a:t>
            </a:r>
            <a:r>
              <a:rPr lang="en-US" altLang="zh-CN" sz="1600" dirty="0">
                <a:latin typeface="Calibri" panose="020F0502020204030204" pitchFamily="34" charset="0"/>
                <a:cs typeface="Calibri" panose="020F0502020204030204" pitchFamily="34" charset="0"/>
              </a:rPr>
              <a:t>.</a:t>
            </a:r>
            <a:endParaRPr lang="zh-CN" altLang="en-US" sz="16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66F8A07A-9342-D6E8-AA1F-27F82AF289E0}"/>
              </a:ext>
            </a:extLst>
          </p:cNvPr>
          <p:cNvPicPr>
            <a:picLocks noChangeAspect="1"/>
          </p:cNvPicPr>
          <p:nvPr/>
        </p:nvPicPr>
        <p:blipFill>
          <a:blip r:embed="rId3"/>
          <a:stretch>
            <a:fillRect/>
          </a:stretch>
        </p:blipFill>
        <p:spPr>
          <a:xfrm>
            <a:off x="1209887" y="2196012"/>
            <a:ext cx="6724226" cy="1995576"/>
          </a:xfrm>
          <a:prstGeom prst="rect">
            <a:avLst/>
          </a:prstGeom>
        </p:spPr>
      </p:pic>
    </p:spTree>
    <p:extLst>
      <p:ext uri="{BB962C8B-B14F-4D97-AF65-F5344CB8AC3E}">
        <p14:creationId xmlns:p14="http://schemas.microsoft.com/office/powerpoint/2010/main" val="23468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Experiment</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17</a:t>
            </a:fld>
            <a:endParaRPr lang="zh-CN" altLang="en-US"/>
          </a:p>
        </p:txBody>
      </p:sp>
      <p:sp>
        <p:nvSpPr>
          <p:cNvPr id="22" name="矩形 21">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a:extLst>
              <a:ext uri="{FF2B5EF4-FFF2-40B4-BE49-F238E27FC236}">
                <a16:creationId xmlns:a16="http://schemas.microsoft.com/office/drawing/2014/main" id="{3DBFAA98-4354-46E0-92EC-C1B7C158524C}"/>
              </a:ext>
            </a:extLst>
          </p:cNvPr>
          <p:cNvSpPr txBox="1"/>
          <p:nvPr/>
        </p:nvSpPr>
        <p:spPr>
          <a:xfrm>
            <a:off x="304645" y="120120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On Model Comparison</a:t>
            </a:r>
          </a:p>
        </p:txBody>
      </p:sp>
      <p:sp>
        <p:nvSpPr>
          <p:cNvPr id="5" name="矩形 4"/>
          <p:cNvSpPr/>
          <p:nvPr/>
        </p:nvSpPr>
        <p:spPr>
          <a:xfrm>
            <a:off x="1158725" y="1738855"/>
            <a:ext cx="6888717" cy="338554"/>
          </a:xfrm>
          <a:prstGeom prst="rect">
            <a:avLst/>
          </a:prstGeom>
        </p:spPr>
        <p:txBody>
          <a:bodyPr wrap="square">
            <a:spAutoFit/>
          </a:bodyPr>
          <a:lstStyle/>
          <a:p>
            <a:pPr algn="ctr" defTabSz="914400"/>
            <a:r>
              <a:rPr lang="en-US" altLang="zh-CN" sz="1600" dirty="0">
                <a:latin typeface="Calibri" panose="020F0502020204030204" pitchFamily="34" charset="0"/>
                <a:cs typeface="Calibri" panose="020F0502020204030204" pitchFamily="34" charset="0"/>
              </a:rPr>
              <a:t>Table 2: Performance comparison among different methods.</a:t>
            </a:r>
            <a:endParaRPr lang="zh-CN" altLang="en-US" sz="1600"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4499540C-F4E4-4088-8179-C63B0F0212A5}"/>
              </a:ext>
            </a:extLst>
          </p:cNvPr>
          <p:cNvSpPr txBox="1"/>
          <p:nvPr/>
        </p:nvSpPr>
        <p:spPr>
          <a:xfrm>
            <a:off x="312405" y="5650258"/>
            <a:ext cx="8294615"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V2P consistently surpasses all the baselines, exhibiting the effectiveness of the proposed scheme.</a:t>
            </a:r>
          </a:p>
        </p:txBody>
      </p:sp>
      <p:graphicFrame>
        <p:nvGraphicFramePr>
          <p:cNvPr id="11" name="表格 10">
            <a:extLst>
              <a:ext uri="{FF2B5EF4-FFF2-40B4-BE49-F238E27FC236}">
                <a16:creationId xmlns:a16="http://schemas.microsoft.com/office/drawing/2014/main" id="{05F0607B-0B63-5785-CFC6-C3F339B6B61D}"/>
              </a:ext>
            </a:extLst>
          </p:cNvPr>
          <p:cNvGraphicFramePr>
            <a:graphicFrameLocks noGrp="1"/>
          </p:cNvGraphicFramePr>
          <p:nvPr>
            <p:extLst>
              <p:ext uri="{D42A27DB-BD31-4B8C-83A1-F6EECF244321}">
                <p14:modId xmlns:p14="http://schemas.microsoft.com/office/powerpoint/2010/main" val="2402788796"/>
              </p:ext>
            </p:extLst>
          </p:nvPr>
        </p:nvGraphicFramePr>
        <p:xfrm>
          <a:off x="196237" y="2143380"/>
          <a:ext cx="8519189" cy="3421365"/>
        </p:xfrm>
        <a:graphic>
          <a:graphicData uri="http://schemas.openxmlformats.org/drawingml/2006/table">
            <a:tbl>
              <a:tblPr/>
              <a:tblGrid>
                <a:gridCol w="1673411">
                  <a:extLst>
                    <a:ext uri="{9D8B030D-6E8A-4147-A177-3AD203B41FA5}">
                      <a16:colId xmlns:a16="http://schemas.microsoft.com/office/drawing/2014/main" val="1016770646"/>
                    </a:ext>
                  </a:extLst>
                </a:gridCol>
                <a:gridCol w="760642">
                  <a:extLst>
                    <a:ext uri="{9D8B030D-6E8A-4147-A177-3AD203B41FA5}">
                      <a16:colId xmlns:a16="http://schemas.microsoft.com/office/drawing/2014/main" val="1447348408"/>
                    </a:ext>
                  </a:extLst>
                </a:gridCol>
                <a:gridCol w="760642">
                  <a:extLst>
                    <a:ext uri="{9D8B030D-6E8A-4147-A177-3AD203B41FA5}">
                      <a16:colId xmlns:a16="http://schemas.microsoft.com/office/drawing/2014/main" val="449250223"/>
                    </a:ext>
                  </a:extLst>
                </a:gridCol>
                <a:gridCol w="760642">
                  <a:extLst>
                    <a:ext uri="{9D8B030D-6E8A-4147-A177-3AD203B41FA5}">
                      <a16:colId xmlns:a16="http://schemas.microsoft.com/office/drawing/2014/main" val="230381106"/>
                    </a:ext>
                  </a:extLst>
                </a:gridCol>
                <a:gridCol w="760642">
                  <a:extLst>
                    <a:ext uri="{9D8B030D-6E8A-4147-A177-3AD203B41FA5}">
                      <a16:colId xmlns:a16="http://schemas.microsoft.com/office/drawing/2014/main" val="1354188583"/>
                    </a:ext>
                  </a:extLst>
                </a:gridCol>
                <a:gridCol w="760642">
                  <a:extLst>
                    <a:ext uri="{9D8B030D-6E8A-4147-A177-3AD203B41FA5}">
                      <a16:colId xmlns:a16="http://schemas.microsoft.com/office/drawing/2014/main" val="2188287010"/>
                    </a:ext>
                  </a:extLst>
                </a:gridCol>
                <a:gridCol w="760642">
                  <a:extLst>
                    <a:ext uri="{9D8B030D-6E8A-4147-A177-3AD203B41FA5}">
                      <a16:colId xmlns:a16="http://schemas.microsoft.com/office/drawing/2014/main" val="2130880998"/>
                    </a:ext>
                  </a:extLst>
                </a:gridCol>
                <a:gridCol w="760642">
                  <a:extLst>
                    <a:ext uri="{9D8B030D-6E8A-4147-A177-3AD203B41FA5}">
                      <a16:colId xmlns:a16="http://schemas.microsoft.com/office/drawing/2014/main" val="2422522036"/>
                    </a:ext>
                  </a:extLst>
                </a:gridCol>
                <a:gridCol w="760642">
                  <a:extLst>
                    <a:ext uri="{9D8B030D-6E8A-4147-A177-3AD203B41FA5}">
                      <a16:colId xmlns:a16="http://schemas.microsoft.com/office/drawing/2014/main" val="147060986"/>
                    </a:ext>
                  </a:extLst>
                </a:gridCol>
                <a:gridCol w="760642">
                  <a:extLst>
                    <a:ext uri="{9D8B030D-6E8A-4147-A177-3AD203B41FA5}">
                      <a16:colId xmlns:a16="http://schemas.microsoft.com/office/drawing/2014/main" val="2779175304"/>
                    </a:ext>
                  </a:extLst>
                </a:gridCol>
              </a:tblGrid>
              <a:tr h="164132">
                <a:tc rowSpan="2">
                  <a:txBody>
                    <a:bodyPr/>
                    <a:lstStyle/>
                    <a:p>
                      <a:pPr algn="ctr" rtl="0" fontAlgn="ctr"/>
                      <a:r>
                        <a:rPr lang="en-US" altLang="zh-CN" sz="1600" b="0" i="0" u="none" strike="noStrike" dirty="0">
                          <a:solidFill>
                            <a:schemeClr val="tx1"/>
                          </a:solidFill>
                          <a:effectLst/>
                          <a:latin typeface="Times New Roman" panose="02020603050405020304" pitchFamily="18" charset="0"/>
                          <a:ea typeface="等线" panose="02010600030101010101" pitchFamily="2" charset="-122"/>
                        </a:rPr>
                        <a:t>Dataset/</a:t>
                      </a:r>
                    </a:p>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Model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Home Appliances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Clothing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err="1">
                          <a:solidFill>
                            <a:schemeClr val="tx1"/>
                          </a:solidFill>
                          <a:effectLst/>
                          <a:latin typeface="Times New Roman" panose="02020603050405020304" pitchFamily="18" charset="0"/>
                          <a:ea typeface="等线" panose="02010600030101010101" pitchFamily="2" charset="-122"/>
                        </a:rPr>
                        <a:t>Cases&amp;Bags</a:t>
                      </a:r>
                      <a:endParaRPr lang="en-US"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185107"/>
                  </a:ext>
                </a:extLst>
              </a:tr>
              <a:tr h="288000">
                <a:tc vMerge="1">
                  <a:txBody>
                    <a:bodyPr/>
                    <a:lstStyle/>
                    <a:p>
                      <a:pPr algn="l"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933721"/>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Lead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21.97</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9.54</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12.79</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19.83</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8.39</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13.56</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21.49</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9.37</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600" b="0" i="0" u="none" strike="noStrike" kern="1200" dirty="0">
                          <a:solidFill>
                            <a:schemeClr val="tx1"/>
                          </a:solidFill>
                          <a:effectLst/>
                          <a:latin typeface="Times New Roman" panose="02020603050405020304" pitchFamily="18" charset="0"/>
                          <a:ea typeface="+mn-ea"/>
                          <a:cs typeface="+mn-cs"/>
                        </a:rPr>
                        <a:t>14.19</a:t>
                      </a:r>
                      <a:endParaRPr lang="en-US" altLang="zh-CN" sz="1600" b="0" i="0" u="none" strike="noStrike" kern="1200" dirty="0">
                        <a:solidFill>
                          <a:schemeClr val="tx1"/>
                        </a:solidFill>
                        <a:effectLst/>
                        <a:latin typeface="Times New Roman" panose="02020603050405020304" pitchFamily="18" charset="0"/>
                        <a:ea typeface="+mn-ea"/>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532372"/>
                  </a:ext>
                </a:extLst>
              </a:tr>
              <a:tr h="288000">
                <a:tc>
                  <a:txBody>
                    <a:bodyPr/>
                    <a:lstStyle/>
                    <a:p>
                      <a:pPr algn="l" rtl="0" fontAlgn="ctr"/>
                      <a:r>
                        <a:rPr lang="en-US" sz="1600" b="0" i="0" u="none" strike="noStrike" dirty="0" err="1">
                          <a:solidFill>
                            <a:schemeClr val="tx1"/>
                          </a:solidFill>
                          <a:effectLst/>
                          <a:latin typeface="Times New Roman" panose="02020603050405020304" pitchFamily="18" charset="0"/>
                          <a:ea typeface="等线" panose="02010600030101010101" pitchFamily="2" charset="-122"/>
                        </a:rPr>
                        <a:t>LexBank</a:t>
                      </a:r>
                      <a:endParaRPr lang="en-US"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24.06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10.01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18.19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26.87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9.01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17.76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27.09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9.87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a:solidFill>
                            <a:schemeClr val="tx1"/>
                          </a:solidFill>
                          <a:effectLst/>
                          <a:latin typeface="Times New Roman" panose="02020603050405020304" pitchFamily="18" charset="0"/>
                          <a:ea typeface="+mn-ea"/>
                          <a:cs typeface="+mn-cs"/>
                        </a:rPr>
                        <a:t>18.03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034912"/>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Seq2Seq</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21.57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7.18</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17.61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23.05</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6.84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16.82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23.18</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6.94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17.29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949563"/>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MASS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28.19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8.02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18.73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26.73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8.03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17.72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27.19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9.03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18.17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784303"/>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PG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31.31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10.93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21.11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29.11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9.24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19.92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31.11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10.27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21.79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341557"/>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MMPG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dirty="0">
                          <a:solidFill>
                            <a:schemeClr val="tx1"/>
                          </a:solidFill>
                          <a:effectLst/>
                          <a:latin typeface="Times New Roman" panose="02020603050405020304" pitchFamily="18" charset="0"/>
                          <a:ea typeface="+mn-ea"/>
                        </a:rPr>
                        <a:t>32.88</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dirty="0">
                          <a:solidFill>
                            <a:schemeClr val="tx1"/>
                          </a:solidFill>
                          <a:effectLst/>
                          <a:latin typeface="Times New Roman" panose="02020603050405020304" pitchFamily="18" charset="0"/>
                          <a:ea typeface="+mn-ea"/>
                        </a:rPr>
                        <a:t>11.88</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21.96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30.73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dirty="0">
                          <a:solidFill>
                            <a:schemeClr val="tx1"/>
                          </a:solidFill>
                          <a:effectLst/>
                          <a:latin typeface="Times New Roman" panose="02020603050405020304" pitchFamily="18" charset="0"/>
                          <a:ea typeface="+mn-ea"/>
                        </a:rPr>
                        <a:t>10.29</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21.25</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32.69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dirty="0">
                          <a:solidFill>
                            <a:schemeClr val="tx1"/>
                          </a:solidFill>
                          <a:effectLst/>
                          <a:latin typeface="Times New Roman" panose="02020603050405020304" pitchFamily="18" charset="0"/>
                          <a:ea typeface="+mn-ea"/>
                        </a:rPr>
                        <a:t>11.78</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mn-ea"/>
                        </a:rPr>
                        <a:t>22.27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642248"/>
                  </a:ext>
                </a:extLst>
              </a:tr>
              <a:tr h="288000">
                <a:tc>
                  <a:txBody>
                    <a:bodyPr/>
                    <a:lstStyle/>
                    <a:p>
                      <a:pPr algn="l" rtl="0" fontAlgn="ctr"/>
                      <a:r>
                        <a:rPr lang="en-US" sz="1600" b="0" i="0" u="none" strike="noStrike" dirty="0">
                          <a:solidFill>
                            <a:schemeClr val="tx1"/>
                          </a:solidFill>
                          <a:effectLst/>
                          <a:latin typeface="Times New Roman" panose="02020603050405020304" pitchFamily="18" charset="0"/>
                          <a:ea typeface="等线" panose="02010600030101010101" pitchFamily="2" charset="-122"/>
                        </a:rPr>
                        <a:t>VG-Bart-1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a:solidFill>
                            <a:schemeClr val="tx1"/>
                          </a:solidFill>
                          <a:effectLst/>
                          <a:latin typeface="Times New Roman" panose="02020603050405020304" pitchFamily="18" charset="0"/>
                          <a:ea typeface="+mn-ea"/>
                        </a:rPr>
                        <a:t>32.71</a:t>
                      </a:r>
                      <a:endParaRPr lang="en-US" altLang="zh-CN" sz="1600" b="0" i="0" u="none" strike="noStrike" dirty="0">
                        <a:solidFill>
                          <a:schemeClr val="tx1"/>
                        </a:solidFill>
                        <a:effectLst/>
                        <a:latin typeface="Times New Roman" panose="02020603050405020304" pitchFamily="18" charset="0"/>
                        <a:ea typeface="+mn-ea"/>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11.46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22.87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31.36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9.94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21.34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a:solidFill>
                            <a:schemeClr val="tx1"/>
                          </a:solidFill>
                          <a:effectLst/>
                          <a:latin typeface="Times New Roman" panose="02020603050405020304" pitchFamily="18" charset="0"/>
                          <a:ea typeface="+mn-ea"/>
                        </a:rPr>
                        <a:t>32.73</a:t>
                      </a:r>
                      <a:endParaRPr lang="en-US" altLang="zh-CN" sz="1600" b="0" i="0" u="none" strike="noStrike" dirty="0">
                        <a:solidFill>
                          <a:schemeClr val="tx1"/>
                        </a:solidFill>
                        <a:effectLst/>
                        <a:latin typeface="Times New Roman" panose="02020603050405020304" pitchFamily="18" charset="0"/>
                        <a:ea typeface="+mn-ea"/>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10.26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22.44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8654426"/>
                  </a:ext>
                </a:extLst>
              </a:tr>
              <a:tr h="28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rPr>
                        <a:t>VG-Bart-2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a:solidFill>
                            <a:schemeClr val="tx1"/>
                          </a:solidFill>
                          <a:effectLst/>
                          <a:latin typeface="Times New Roman" panose="02020603050405020304" pitchFamily="18" charset="0"/>
                          <a:ea typeface="+mn-ea"/>
                        </a:rPr>
                        <a:t>32.73</a:t>
                      </a:r>
                      <a:endParaRPr lang="en-US" altLang="zh-CN" sz="1600" b="0" i="0" u="none" strike="noStrike" dirty="0">
                        <a:solidFill>
                          <a:schemeClr val="tx1"/>
                        </a:solidFill>
                        <a:effectLst/>
                        <a:latin typeface="Times New Roman" panose="02020603050405020304" pitchFamily="18" charset="0"/>
                        <a:ea typeface="+mn-ea"/>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11.74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a:solidFill>
                            <a:schemeClr val="tx1"/>
                          </a:solidFill>
                          <a:effectLst/>
                          <a:latin typeface="Times New Roman" panose="02020603050405020304" pitchFamily="18" charset="0"/>
                          <a:ea typeface="等线" panose="02010600030101010101" pitchFamily="2" charset="-122"/>
                        </a:rPr>
                        <a:t>23.61</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a:solidFill>
                            <a:schemeClr val="tx1"/>
                          </a:solidFill>
                          <a:effectLst/>
                          <a:latin typeface="Times New Roman" panose="02020603050405020304" pitchFamily="18" charset="0"/>
                          <a:ea typeface="等线" panose="02010600030101010101" pitchFamily="2" charset="-122"/>
                        </a:rPr>
                        <a:t>31.63</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10.08</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a:solidFill>
                            <a:schemeClr val="tx1"/>
                          </a:solidFill>
                          <a:effectLst/>
                          <a:latin typeface="Times New Roman" panose="02020603050405020304" pitchFamily="18" charset="0"/>
                          <a:ea typeface="等线" panose="02010600030101010101" pitchFamily="2" charset="-122"/>
                        </a:rPr>
                        <a:t>21.64</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0" i="0" u="sng" strike="noStrike">
                          <a:solidFill>
                            <a:schemeClr val="tx1"/>
                          </a:solidFill>
                          <a:effectLst/>
                          <a:latin typeface="Times New Roman" panose="02020603050405020304" pitchFamily="18" charset="0"/>
                          <a:ea typeface="+mn-ea"/>
                        </a:rPr>
                        <a:t>33.30</a:t>
                      </a:r>
                      <a:endParaRPr lang="en-US" altLang="zh-CN" sz="1600" b="0" i="0" u="sng" strike="noStrike" dirty="0">
                        <a:solidFill>
                          <a:schemeClr val="tx1"/>
                        </a:solidFill>
                        <a:effectLst/>
                        <a:latin typeface="Times New Roman" panose="02020603050405020304" pitchFamily="18" charset="0"/>
                        <a:ea typeface="+mn-ea"/>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rPr>
                        <a:t>11.31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sng" strike="noStrike">
                          <a:solidFill>
                            <a:schemeClr val="tx1"/>
                          </a:solidFill>
                          <a:effectLst/>
                          <a:latin typeface="Times New Roman" panose="02020603050405020304" pitchFamily="18" charset="0"/>
                          <a:ea typeface="等线" panose="02010600030101010101" pitchFamily="2" charset="-122"/>
                        </a:rPr>
                        <a:t>23.13</a:t>
                      </a:r>
                      <a:endParaRPr lang="en-US" altLang="zh-CN" sz="1600" b="0" i="0" u="sng"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865638"/>
                  </a:ext>
                </a:extLst>
              </a:tr>
              <a:tr h="288000">
                <a:tc>
                  <a:txBody>
                    <a:bodyPr/>
                    <a:lstStyle/>
                    <a:p>
                      <a:pPr algn="l" rtl="0" fontAlgn="ctr"/>
                      <a:r>
                        <a:rPr lang="en-US" sz="1600" b="1" i="0" u="none" strike="noStrike" dirty="0">
                          <a:solidFill>
                            <a:schemeClr val="tx1"/>
                          </a:solidFill>
                          <a:effectLst/>
                          <a:latin typeface="Times New Roman" panose="02020603050405020304" pitchFamily="18" charset="0"/>
                          <a:ea typeface="等线" panose="02010600030101010101" pitchFamily="2" charset="-122"/>
                        </a:rPr>
                        <a:t>V2P</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mn-cs"/>
                        </a:rPr>
                        <a:t>34.47*</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mn-cs"/>
                        </a:rPr>
                        <a:t>12.63*</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mn-cs"/>
                        </a:rPr>
                        <a:t>25.09*</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35.05*</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11.98*</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22.62*</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34.65*</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11.89*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rPr>
                        <a:t>24.53*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2780561"/>
                  </a:ext>
                </a:extLst>
              </a:tr>
              <a:tr h="288000">
                <a:tc>
                  <a:txBody>
                    <a:bodyPr/>
                    <a:lstStyle/>
                    <a:p>
                      <a:pPr algn="l" rtl="0" fontAlgn="ctr"/>
                      <a:r>
                        <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rPr>
                        <a:t>Improvement . ↑</a:t>
                      </a:r>
                      <a:endParaRPr lang="en-US"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4.84%</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6.32%</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6.27%</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10.81%</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16.42%</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5.06%</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4.05%</a:t>
                      </a:r>
                      <a:endPar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a:solidFill>
                            <a:schemeClr val="tx1"/>
                          </a:solidFill>
                          <a:effectLst/>
                          <a:latin typeface="Times New Roman" panose="02020603050405020304" pitchFamily="18" charset="0"/>
                          <a:ea typeface="等线" panose="02010600030101010101" pitchFamily="2" charset="-122"/>
                          <a:cs typeface="+mn-cs"/>
                        </a:rPr>
                        <a:t>0.93%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kern="1200" dirty="0">
                          <a:solidFill>
                            <a:schemeClr val="tx1"/>
                          </a:solidFill>
                          <a:effectLst/>
                          <a:latin typeface="Times New Roman" panose="02020603050405020304" pitchFamily="18" charset="0"/>
                          <a:ea typeface="等线" panose="02010600030101010101" pitchFamily="2" charset="-122"/>
                          <a:cs typeface="+mn-cs"/>
                        </a:rPr>
                        <a:t>6.05%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398953"/>
                  </a:ext>
                </a:extLst>
              </a:tr>
            </a:tbl>
          </a:graphicData>
        </a:graphic>
      </p:graphicFrame>
    </p:spTree>
    <p:extLst>
      <p:ext uri="{BB962C8B-B14F-4D97-AF65-F5344CB8AC3E}">
        <p14:creationId xmlns:p14="http://schemas.microsoft.com/office/powerpoint/2010/main" val="2511411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Experiment</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18</a:t>
            </a:fld>
            <a:endParaRPr lang="zh-CN" altLang="en-US"/>
          </a:p>
        </p:txBody>
      </p:sp>
      <p:sp>
        <p:nvSpPr>
          <p:cNvPr id="22" name="矩形 21">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a:extLst>
              <a:ext uri="{FF2B5EF4-FFF2-40B4-BE49-F238E27FC236}">
                <a16:creationId xmlns:a16="http://schemas.microsoft.com/office/drawing/2014/main" id="{3DBFAA98-4354-46E0-92EC-C1B7C158524C}"/>
              </a:ext>
            </a:extLst>
          </p:cNvPr>
          <p:cNvSpPr txBox="1"/>
          <p:nvPr/>
        </p:nvSpPr>
        <p:spPr>
          <a:xfrm>
            <a:off x="304645" y="120120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On Ablation Study</a:t>
            </a:r>
          </a:p>
        </p:txBody>
      </p:sp>
      <p:sp>
        <p:nvSpPr>
          <p:cNvPr id="13" name="矩形 12"/>
          <p:cNvSpPr/>
          <p:nvPr/>
        </p:nvSpPr>
        <p:spPr>
          <a:xfrm>
            <a:off x="718937" y="1893985"/>
            <a:ext cx="7473790" cy="338554"/>
          </a:xfrm>
          <a:prstGeom prst="rect">
            <a:avLst/>
          </a:prstGeom>
        </p:spPr>
        <p:txBody>
          <a:bodyPr wrap="square">
            <a:spAutoFit/>
          </a:bodyPr>
          <a:lstStyle/>
          <a:p>
            <a:pPr algn="ctr" defTabSz="914400"/>
            <a:r>
              <a:rPr lang="en-US" altLang="zh-CN" sz="1600" dirty="0">
                <a:latin typeface="Calibri" panose="020F0502020204030204" pitchFamily="34" charset="0"/>
                <a:cs typeface="Calibri" panose="020F0502020204030204" pitchFamily="34" charset="0"/>
              </a:rPr>
              <a:t>Table 3: Performance comparison between V2P and its derivatives.</a:t>
            </a:r>
            <a:endParaRPr lang="zh-CN" altLang="en-US" sz="1600"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4499540C-F4E4-4088-8179-C63B0F0212A5}"/>
              </a:ext>
            </a:extLst>
          </p:cNvPr>
          <p:cNvSpPr txBox="1"/>
          <p:nvPr/>
        </p:nvSpPr>
        <p:spPr>
          <a:xfrm>
            <a:off x="312405" y="5262266"/>
            <a:ext cx="8294615"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V2P obtains the best performance, which verifies these components are significant in our model.</a:t>
            </a:r>
          </a:p>
        </p:txBody>
      </p:sp>
      <p:graphicFrame>
        <p:nvGraphicFramePr>
          <p:cNvPr id="11" name="表格 10">
            <a:extLst>
              <a:ext uri="{FF2B5EF4-FFF2-40B4-BE49-F238E27FC236}">
                <a16:creationId xmlns:a16="http://schemas.microsoft.com/office/drawing/2014/main" id="{65A9AEB7-9634-9EB8-5201-B830554CA675}"/>
              </a:ext>
            </a:extLst>
          </p:cNvPr>
          <p:cNvGraphicFramePr>
            <a:graphicFrameLocks noGrp="1"/>
          </p:cNvGraphicFramePr>
          <p:nvPr>
            <p:extLst>
              <p:ext uri="{D42A27DB-BD31-4B8C-83A1-F6EECF244321}">
                <p14:modId xmlns:p14="http://schemas.microsoft.com/office/powerpoint/2010/main" val="2921215596"/>
              </p:ext>
            </p:extLst>
          </p:nvPr>
        </p:nvGraphicFramePr>
        <p:xfrm>
          <a:off x="315457" y="2487407"/>
          <a:ext cx="8513085" cy="2304000"/>
        </p:xfrm>
        <a:graphic>
          <a:graphicData uri="http://schemas.openxmlformats.org/drawingml/2006/table">
            <a:tbl>
              <a:tblPr/>
              <a:tblGrid>
                <a:gridCol w="1672212">
                  <a:extLst>
                    <a:ext uri="{9D8B030D-6E8A-4147-A177-3AD203B41FA5}">
                      <a16:colId xmlns:a16="http://schemas.microsoft.com/office/drawing/2014/main" val="3493454556"/>
                    </a:ext>
                  </a:extLst>
                </a:gridCol>
                <a:gridCol w="760097">
                  <a:extLst>
                    <a:ext uri="{9D8B030D-6E8A-4147-A177-3AD203B41FA5}">
                      <a16:colId xmlns:a16="http://schemas.microsoft.com/office/drawing/2014/main" val="861215247"/>
                    </a:ext>
                  </a:extLst>
                </a:gridCol>
                <a:gridCol w="760097">
                  <a:extLst>
                    <a:ext uri="{9D8B030D-6E8A-4147-A177-3AD203B41FA5}">
                      <a16:colId xmlns:a16="http://schemas.microsoft.com/office/drawing/2014/main" val="2020177011"/>
                    </a:ext>
                  </a:extLst>
                </a:gridCol>
                <a:gridCol w="760097">
                  <a:extLst>
                    <a:ext uri="{9D8B030D-6E8A-4147-A177-3AD203B41FA5}">
                      <a16:colId xmlns:a16="http://schemas.microsoft.com/office/drawing/2014/main" val="1818203834"/>
                    </a:ext>
                  </a:extLst>
                </a:gridCol>
                <a:gridCol w="760097">
                  <a:extLst>
                    <a:ext uri="{9D8B030D-6E8A-4147-A177-3AD203B41FA5}">
                      <a16:colId xmlns:a16="http://schemas.microsoft.com/office/drawing/2014/main" val="2010802515"/>
                    </a:ext>
                  </a:extLst>
                </a:gridCol>
                <a:gridCol w="760097">
                  <a:extLst>
                    <a:ext uri="{9D8B030D-6E8A-4147-A177-3AD203B41FA5}">
                      <a16:colId xmlns:a16="http://schemas.microsoft.com/office/drawing/2014/main" val="683476416"/>
                    </a:ext>
                  </a:extLst>
                </a:gridCol>
                <a:gridCol w="760097">
                  <a:extLst>
                    <a:ext uri="{9D8B030D-6E8A-4147-A177-3AD203B41FA5}">
                      <a16:colId xmlns:a16="http://schemas.microsoft.com/office/drawing/2014/main" val="4293475211"/>
                    </a:ext>
                  </a:extLst>
                </a:gridCol>
                <a:gridCol w="760097">
                  <a:extLst>
                    <a:ext uri="{9D8B030D-6E8A-4147-A177-3AD203B41FA5}">
                      <a16:colId xmlns:a16="http://schemas.microsoft.com/office/drawing/2014/main" val="934147273"/>
                    </a:ext>
                  </a:extLst>
                </a:gridCol>
                <a:gridCol w="760097">
                  <a:extLst>
                    <a:ext uri="{9D8B030D-6E8A-4147-A177-3AD203B41FA5}">
                      <a16:colId xmlns:a16="http://schemas.microsoft.com/office/drawing/2014/main" val="38762349"/>
                    </a:ext>
                  </a:extLst>
                </a:gridCol>
                <a:gridCol w="760097">
                  <a:extLst>
                    <a:ext uri="{9D8B030D-6E8A-4147-A177-3AD203B41FA5}">
                      <a16:colId xmlns:a16="http://schemas.microsoft.com/office/drawing/2014/main" val="1457145221"/>
                    </a:ext>
                  </a:extLst>
                </a:gridCol>
              </a:tblGrid>
              <a:tr h="288000">
                <a:tc rowSpan="2">
                  <a:txBody>
                    <a:bodyPr/>
                    <a:lstStyle/>
                    <a:p>
                      <a:pPr algn="ctr" rtl="0" fontAlgn="ctr"/>
                      <a:r>
                        <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Dataset/</a:t>
                      </a:r>
                    </a:p>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Model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Home Appliances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Clothing</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rtl="0" fontAlgn="ctr"/>
                      <a:r>
                        <a:rPr lang="en-US" sz="1600" b="0" i="0" u="none" strike="noStrike" dirty="0" err="1">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Cases&amp;Bags</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2253610"/>
                  </a:ext>
                </a:extLst>
              </a:tr>
              <a:tr h="288000">
                <a:tc vMerge="1">
                  <a:txBody>
                    <a:bodyPr/>
                    <a:lstStyle/>
                    <a:p>
                      <a:pPr algn="l" rtl="0" fontAlgn="ctr"/>
                      <a:endParaRPr lang="en-US" sz="18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Rouge-L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562826"/>
                  </a:ext>
                </a:extLst>
              </a:tr>
              <a:tr h="288000">
                <a:tc>
                  <a:txBody>
                    <a:bodyPr/>
                    <a:lstStyle/>
                    <a:p>
                      <a:pPr algn="ctr" rtl="0" fontAlgn="ctr"/>
                      <a:r>
                        <a:rPr lang="en-US"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V2P</a:t>
                      </a:r>
                      <a:endParaRPr lang="en-US" sz="16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34.47</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12.63</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1" i="0" u="none" strike="noStrike" kern="120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25.09</a:t>
                      </a:r>
                      <a:endParaRPr lang="en-US" altLang="zh-CN" sz="1600" b="1" i="0" u="none" strike="noStrike"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35.05</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11.98</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22.62</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34.65</a:t>
                      </a:r>
                      <a:endParaRPr lang="en-US" altLang="zh-CN" sz="1600" b="1"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11.89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1"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24.53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429835"/>
                  </a:ext>
                </a:extLst>
              </a:tr>
              <a:tr h="288000">
                <a:tc>
                  <a:txBody>
                    <a:bodyPr/>
                    <a:lstStyle/>
                    <a:p>
                      <a:pPr algn="ctr" rtl="0" fontAlgn="ctr"/>
                      <a:r>
                        <a:rPr lang="en-US" altLang="zh-CN" sz="1600">
                          <a:effectLst/>
                          <a:latin typeface="Times New Roman" panose="02020603050405020304" pitchFamily="18" charset="0"/>
                          <a:cs typeface="Times New Roman" panose="02020603050405020304" pitchFamily="18" charset="0"/>
                        </a:rPr>
                        <a:t>V2P-w/o-Image</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32.78</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11.38</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24.26</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30.71</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9.67</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20.96</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32.95</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10.53</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a:solidFill>
                            <a:schemeClr val="tx1"/>
                          </a:solidFill>
                          <a:effectLst/>
                          <a:latin typeface="Times New Roman" panose="02020603050405020304" pitchFamily="18" charset="0"/>
                          <a:ea typeface="+mn-ea"/>
                          <a:cs typeface="Times New Roman" panose="02020603050405020304" pitchFamily="18" charset="0"/>
                        </a:rPr>
                        <a:t>23.17</a:t>
                      </a:r>
                      <a:endParaRPr lang="en-US" altLang="zh-C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5135646"/>
                  </a:ext>
                </a:extLst>
              </a:tr>
              <a:tr h="288000">
                <a:tc>
                  <a:txBody>
                    <a:bodyPr/>
                    <a:lstStyle/>
                    <a:p>
                      <a:pPr algn="ctr" rtl="0" fontAlgn="ctr"/>
                      <a:r>
                        <a:rPr lang="en-US" altLang="zh-CN" sz="1600">
                          <a:effectLst/>
                          <a:latin typeface="Times New Roman" panose="02020603050405020304" pitchFamily="18" charset="0"/>
                          <a:cs typeface="Times New Roman" panose="02020603050405020304" pitchFamily="18" charset="0"/>
                        </a:rPr>
                        <a:t>V2P-w/o-ReS</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33.74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11.73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24.64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34.81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11.67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21.76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33.77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11.11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23.48</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21124"/>
                  </a:ext>
                </a:extLst>
              </a:tr>
              <a:tr h="288000">
                <a:tc>
                  <a:txBody>
                    <a:bodyPr/>
                    <a:lstStyle/>
                    <a:p>
                      <a:pPr algn="ctr" rtl="0" fontAlgn="ctr"/>
                      <a:r>
                        <a:rPr lang="en-US" altLang="zh-CN" sz="1600" dirty="0">
                          <a:effectLst/>
                          <a:latin typeface="Times New Roman" panose="02020603050405020304" pitchFamily="18" charset="0"/>
                          <a:cs typeface="Times New Roman" panose="02020603050405020304" pitchFamily="18" charset="0"/>
                        </a:rPr>
                        <a:t>V2P-w/o-Robust</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34.22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12.39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24.76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34.62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11.47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21.10</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33.19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10.02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22.56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3180193"/>
                  </a:ext>
                </a:extLst>
              </a:tr>
              <a:tr h="288000">
                <a:tc>
                  <a:txBody>
                    <a:bodyPr/>
                    <a:lstStyle/>
                    <a:p>
                      <a:pPr algn="ctr" rtl="0" fontAlgn="ctr"/>
                      <a:r>
                        <a:rPr lang="en-US" altLang="zh-CN" sz="1600">
                          <a:effectLst/>
                          <a:latin typeface="Times New Roman" panose="02020603050405020304" pitchFamily="18" charset="0"/>
                          <a:cs typeface="Times New Roman" panose="02020603050405020304" pitchFamily="18" charset="0"/>
                        </a:rPr>
                        <a:t>V2P-w-VGG</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32.90</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11.67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23.92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34.31</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11.60</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21.07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33.46</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10.99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23.72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2967702"/>
                  </a:ext>
                </a:extLst>
              </a:tr>
              <a:tr h="288000">
                <a:tc>
                  <a:txBody>
                    <a:bodyPr/>
                    <a:lstStyle/>
                    <a:p>
                      <a:pPr algn="ctr" rtl="0" fontAlgn="ctr"/>
                      <a:r>
                        <a:rPr lang="en-US" altLang="zh-CN" sz="1600">
                          <a:effectLst/>
                          <a:latin typeface="Times New Roman" panose="02020603050405020304" pitchFamily="18" charset="0"/>
                          <a:cs typeface="Times New Roman" panose="02020603050405020304" pitchFamily="18" charset="0"/>
                        </a:rPr>
                        <a:t>V2P-w-Res</a:t>
                      </a:r>
                      <a:endParaRPr lang="en-US"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33.15</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11.90</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24.12</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34.49</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11.67</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21.13</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19.44</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4.58</a:t>
                      </a:r>
                      <a:endPar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1600" b="0" i="0" u="none" strike="noStrike"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13.34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0996594"/>
                  </a:ext>
                </a:extLst>
              </a:tr>
            </a:tbl>
          </a:graphicData>
        </a:graphic>
      </p:graphicFrame>
    </p:spTree>
    <p:extLst>
      <p:ext uri="{BB962C8B-B14F-4D97-AF65-F5344CB8AC3E}">
        <p14:creationId xmlns:p14="http://schemas.microsoft.com/office/powerpoint/2010/main" val="204958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Experiment</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19</a:t>
            </a:fld>
            <a:endParaRPr lang="zh-CN" altLang="en-US"/>
          </a:p>
        </p:txBody>
      </p:sp>
      <p:sp>
        <p:nvSpPr>
          <p:cNvPr id="22" name="矩形 21">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a:extLst>
              <a:ext uri="{FF2B5EF4-FFF2-40B4-BE49-F238E27FC236}">
                <a16:creationId xmlns:a16="http://schemas.microsoft.com/office/drawing/2014/main" id="{3DBFAA98-4354-46E0-92EC-C1B7C158524C}"/>
              </a:ext>
            </a:extLst>
          </p:cNvPr>
          <p:cNvSpPr txBox="1"/>
          <p:nvPr/>
        </p:nvSpPr>
        <p:spPr>
          <a:xfrm>
            <a:off x="304645" y="120120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On Case Study</a:t>
            </a:r>
          </a:p>
        </p:txBody>
      </p:sp>
      <p:sp>
        <p:nvSpPr>
          <p:cNvPr id="12" name="矩形 11"/>
          <p:cNvSpPr/>
          <p:nvPr/>
        </p:nvSpPr>
        <p:spPr>
          <a:xfrm>
            <a:off x="1065926" y="5210328"/>
            <a:ext cx="7449424" cy="584775"/>
          </a:xfrm>
          <a:prstGeom prst="rect">
            <a:avLst/>
          </a:prstGeom>
        </p:spPr>
        <p:txBody>
          <a:bodyPr wrap="square">
            <a:spAutoFit/>
          </a:bodyPr>
          <a:lstStyle/>
          <a:p>
            <a:r>
              <a:rPr lang="en-US" altLang="zh-CN" sz="1600" dirty="0">
                <a:latin typeface="Calibri" panose="020F0502020204030204" pitchFamily="34" charset="0"/>
                <a:cs typeface="Calibri" panose="020F0502020204030204" pitchFamily="34" charset="0"/>
              </a:rPr>
              <a:t>Figure 2: Comparison between the summaries generated by our model and its variant V2P-w/o-image for a clothing product.</a:t>
            </a:r>
          </a:p>
        </p:txBody>
      </p:sp>
      <p:pic>
        <p:nvPicPr>
          <p:cNvPr id="4" name="图片 3">
            <a:extLst>
              <a:ext uri="{FF2B5EF4-FFF2-40B4-BE49-F238E27FC236}">
                <a16:creationId xmlns:a16="http://schemas.microsoft.com/office/drawing/2014/main" id="{2458A71C-A365-17F2-EA57-2AD3E8760C41}"/>
              </a:ext>
            </a:extLst>
          </p:cNvPr>
          <p:cNvPicPr>
            <a:picLocks noChangeAspect="1"/>
          </p:cNvPicPr>
          <p:nvPr/>
        </p:nvPicPr>
        <p:blipFill>
          <a:blip r:embed="rId3"/>
          <a:stretch>
            <a:fillRect/>
          </a:stretch>
        </p:blipFill>
        <p:spPr>
          <a:xfrm>
            <a:off x="1065926" y="1944098"/>
            <a:ext cx="7449424" cy="2992066"/>
          </a:xfrm>
          <a:prstGeom prst="rect">
            <a:avLst/>
          </a:prstGeom>
        </p:spPr>
      </p:pic>
    </p:spTree>
    <p:extLst>
      <p:ext uri="{BB962C8B-B14F-4D97-AF65-F5344CB8AC3E}">
        <p14:creationId xmlns:p14="http://schemas.microsoft.com/office/powerpoint/2010/main" val="3705889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Outline</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2</a:t>
            </a:fld>
            <a:endParaRPr lang="zh-CN" altLang="en-US"/>
          </a:p>
        </p:txBody>
      </p:sp>
      <p:cxnSp>
        <p:nvCxnSpPr>
          <p:cNvPr id="111" name="直接连接符 110">
            <a:extLst>
              <a:ext uri="{FF2B5EF4-FFF2-40B4-BE49-F238E27FC236}">
                <a16:creationId xmlns:a16="http://schemas.microsoft.com/office/drawing/2014/main" id="{2D2D3CB6-7B57-4E70-A2E7-4FDB075EECFB}"/>
              </a:ext>
            </a:extLst>
          </p:cNvPr>
          <p:cNvCxnSpPr>
            <a:stCxn id="148" idx="2"/>
            <a:endCxn id="121" idx="6"/>
          </p:cNvCxnSpPr>
          <p:nvPr/>
        </p:nvCxnSpPr>
        <p:spPr>
          <a:xfrm>
            <a:off x="1138821" y="3379310"/>
            <a:ext cx="6952097" cy="0"/>
          </a:xfrm>
          <a:prstGeom prst="line">
            <a:avLst/>
          </a:prstGeom>
          <a:noFill/>
          <a:ln w="12700" cap="rnd" cmpd="sng" algn="ctr">
            <a:solidFill>
              <a:sysClr val="window" lastClr="FFFFFF">
                <a:lumMod val="75000"/>
              </a:sysClr>
            </a:solidFill>
            <a:prstDash val="solid"/>
            <a:round/>
          </a:ln>
          <a:effectLst/>
        </p:spPr>
      </p:cxnSp>
      <p:grpSp>
        <p:nvGrpSpPr>
          <p:cNvPr id="144" name="iṧḷiḓé">
            <a:extLst>
              <a:ext uri="{FF2B5EF4-FFF2-40B4-BE49-F238E27FC236}">
                <a16:creationId xmlns:a16="http://schemas.microsoft.com/office/drawing/2014/main" id="{7F9B835B-83D8-44C2-952C-C9E5DE05BFD7}"/>
              </a:ext>
            </a:extLst>
          </p:cNvPr>
          <p:cNvGrpSpPr/>
          <p:nvPr/>
        </p:nvGrpSpPr>
        <p:grpSpPr>
          <a:xfrm>
            <a:off x="815901" y="2112265"/>
            <a:ext cx="705621" cy="832803"/>
            <a:chOff x="1514216" y="1539875"/>
            <a:chExt cx="849842" cy="942956"/>
          </a:xfrm>
        </p:grpSpPr>
        <p:sp>
          <p:nvSpPr>
            <p:cNvPr id="149" name="ïṡlîḑe">
              <a:extLst>
                <a:ext uri="{FF2B5EF4-FFF2-40B4-BE49-F238E27FC236}">
                  <a16:creationId xmlns:a16="http://schemas.microsoft.com/office/drawing/2014/main" id="{00080F0B-64DD-46C9-9F23-02C54EE38CA0}"/>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4472C4"/>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50" name="î$ļíḍè">
              <a:extLst>
                <a:ext uri="{FF2B5EF4-FFF2-40B4-BE49-F238E27FC236}">
                  <a16:creationId xmlns:a16="http://schemas.microsoft.com/office/drawing/2014/main" id="{9736695E-3377-49E0-9EE9-FB27A56B9676}"/>
                </a:ext>
              </a:extLst>
            </p:cNvPr>
            <p:cNvSpPr/>
            <p:nvPr/>
          </p:nvSpPr>
          <p:spPr>
            <a:xfrm>
              <a:off x="1765403" y="1865079"/>
              <a:ext cx="347468" cy="292548"/>
            </a:xfrm>
            <a:custGeom>
              <a:avLst/>
              <a:gdLst>
                <a:gd name="connsiteX0" fmla="*/ 54158 w 604539"/>
                <a:gd name="connsiteY0" fmla="*/ 287695 h 508988"/>
                <a:gd name="connsiteX1" fmla="*/ 242194 w 604539"/>
                <a:gd name="connsiteY1" fmla="*/ 287695 h 508988"/>
                <a:gd name="connsiteX2" fmla="*/ 264990 w 604539"/>
                <a:gd name="connsiteY2" fmla="*/ 306729 h 508988"/>
                <a:gd name="connsiteX3" fmla="*/ 295264 w 604539"/>
                <a:gd name="connsiteY3" fmla="*/ 478149 h 508988"/>
                <a:gd name="connsiteX4" fmla="*/ 296591 w 604539"/>
                <a:gd name="connsiteY4" fmla="*/ 485739 h 508988"/>
                <a:gd name="connsiteX5" fmla="*/ 273433 w 604539"/>
                <a:gd name="connsiteY5" fmla="*/ 508988 h 508988"/>
                <a:gd name="connsiteX6" fmla="*/ 273071 w 604539"/>
                <a:gd name="connsiteY6" fmla="*/ 508988 h 508988"/>
                <a:gd name="connsiteX7" fmla="*/ 23160 w 604539"/>
                <a:gd name="connsiteY7" fmla="*/ 508988 h 508988"/>
                <a:gd name="connsiteX8" fmla="*/ 5430 w 604539"/>
                <a:gd name="connsiteY8" fmla="*/ 500676 h 508988"/>
                <a:gd name="connsiteX9" fmla="*/ 364 w 604539"/>
                <a:gd name="connsiteY9" fmla="*/ 481763 h 508988"/>
                <a:gd name="connsiteX10" fmla="*/ 31241 w 604539"/>
                <a:gd name="connsiteY10" fmla="*/ 306729 h 508988"/>
                <a:gd name="connsiteX11" fmla="*/ 54158 w 604539"/>
                <a:gd name="connsiteY11" fmla="*/ 287695 h 508988"/>
                <a:gd name="connsiteX12" fmla="*/ 362106 w 604539"/>
                <a:gd name="connsiteY12" fmla="*/ 287554 h 508988"/>
                <a:gd name="connsiteX13" fmla="*/ 550142 w 604539"/>
                <a:gd name="connsiteY13" fmla="*/ 287554 h 508988"/>
                <a:gd name="connsiteX14" fmla="*/ 572938 w 604539"/>
                <a:gd name="connsiteY14" fmla="*/ 306710 h 508988"/>
                <a:gd name="connsiteX15" fmla="*/ 603212 w 604539"/>
                <a:gd name="connsiteY15" fmla="*/ 478147 h 508988"/>
                <a:gd name="connsiteX16" fmla="*/ 604539 w 604539"/>
                <a:gd name="connsiteY16" fmla="*/ 485736 h 508988"/>
                <a:gd name="connsiteX17" fmla="*/ 581381 w 604539"/>
                <a:gd name="connsiteY17" fmla="*/ 508988 h 508988"/>
                <a:gd name="connsiteX18" fmla="*/ 581019 w 604539"/>
                <a:gd name="connsiteY18" fmla="*/ 508988 h 508988"/>
                <a:gd name="connsiteX19" fmla="*/ 331108 w 604539"/>
                <a:gd name="connsiteY19" fmla="*/ 508988 h 508988"/>
                <a:gd name="connsiteX20" fmla="*/ 313378 w 604539"/>
                <a:gd name="connsiteY20" fmla="*/ 500675 h 508988"/>
                <a:gd name="connsiteX21" fmla="*/ 308312 w 604539"/>
                <a:gd name="connsiteY21" fmla="*/ 481761 h 508988"/>
                <a:gd name="connsiteX22" fmla="*/ 339189 w 604539"/>
                <a:gd name="connsiteY22" fmla="*/ 306710 h 508988"/>
                <a:gd name="connsiteX23" fmla="*/ 362106 w 604539"/>
                <a:gd name="connsiteY23" fmla="*/ 287554 h 508988"/>
                <a:gd name="connsiteX24" fmla="*/ 208081 w 604539"/>
                <a:gd name="connsiteY24" fmla="*/ 54053 h 508988"/>
                <a:gd name="connsiteX25" fmla="*/ 396118 w 604539"/>
                <a:gd name="connsiteY25" fmla="*/ 54053 h 508988"/>
                <a:gd name="connsiteX26" fmla="*/ 419034 w 604539"/>
                <a:gd name="connsiteY26" fmla="*/ 73201 h 508988"/>
                <a:gd name="connsiteX27" fmla="*/ 449308 w 604539"/>
                <a:gd name="connsiteY27" fmla="*/ 244446 h 508988"/>
                <a:gd name="connsiteX28" fmla="*/ 450635 w 604539"/>
                <a:gd name="connsiteY28" fmla="*/ 252154 h 508988"/>
                <a:gd name="connsiteX29" fmla="*/ 427357 w 604539"/>
                <a:gd name="connsiteY29" fmla="*/ 275275 h 508988"/>
                <a:gd name="connsiteX30" fmla="*/ 427115 w 604539"/>
                <a:gd name="connsiteY30" fmla="*/ 275275 h 508988"/>
                <a:gd name="connsiteX31" fmla="*/ 177204 w 604539"/>
                <a:gd name="connsiteY31" fmla="*/ 275275 h 508988"/>
                <a:gd name="connsiteX32" fmla="*/ 159353 w 604539"/>
                <a:gd name="connsiteY32" fmla="*/ 266966 h 508988"/>
                <a:gd name="connsiteX33" fmla="*/ 154288 w 604539"/>
                <a:gd name="connsiteY33" fmla="*/ 248059 h 508988"/>
                <a:gd name="connsiteX34" fmla="*/ 185285 w 604539"/>
                <a:gd name="connsiteY34" fmla="*/ 73201 h 508988"/>
                <a:gd name="connsiteX35" fmla="*/ 208081 w 604539"/>
                <a:gd name="connsiteY35" fmla="*/ 54053 h 508988"/>
                <a:gd name="connsiteX36" fmla="*/ 518273 w 604539"/>
                <a:gd name="connsiteY36" fmla="*/ 0 h 508988"/>
                <a:gd name="connsiteX37" fmla="*/ 541548 w 604539"/>
                <a:gd name="connsiteY37" fmla="*/ 23244 h 508988"/>
                <a:gd name="connsiteX38" fmla="*/ 541548 w 604539"/>
                <a:gd name="connsiteY38" fmla="*/ 54075 h 508988"/>
                <a:gd name="connsiteX39" fmla="*/ 572422 w 604539"/>
                <a:gd name="connsiteY39" fmla="*/ 54075 h 508988"/>
                <a:gd name="connsiteX40" fmla="*/ 595577 w 604539"/>
                <a:gd name="connsiteY40" fmla="*/ 77199 h 508988"/>
                <a:gd name="connsiteX41" fmla="*/ 572422 w 604539"/>
                <a:gd name="connsiteY41" fmla="*/ 100322 h 508988"/>
                <a:gd name="connsiteX42" fmla="*/ 541548 w 604539"/>
                <a:gd name="connsiteY42" fmla="*/ 100322 h 508988"/>
                <a:gd name="connsiteX43" fmla="*/ 541548 w 604539"/>
                <a:gd name="connsiteY43" fmla="*/ 131274 h 508988"/>
                <a:gd name="connsiteX44" fmla="*/ 518273 w 604539"/>
                <a:gd name="connsiteY44" fmla="*/ 154397 h 508988"/>
                <a:gd name="connsiteX45" fmla="*/ 495117 w 604539"/>
                <a:gd name="connsiteY45" fmla="*/ 131274 h 508988"/>
                <a:gd name="connsiteX46" fmla="*/ 495117 w 604539"/>
                <a:gd name="connsiteY46" fmla="*/ 100322 h 508988"/>
                <a:gd name="connsiteX47" fmla="*/ 464244 w 604539"/>
                <a:gd name="connsiteY47" fmla="*/ 100322 h 508988"/>
                <a:gd name="connsiteX48" fmla="*/ 440968 w 604539"/>
                <a:gd name="connsiteY48" fmla="*/ 77199 h 508988"/>
                <a:gd name="connsiteX49" fmla="*/ 464244 w 604539"/>
                <a:gd name="connsiteY49" fmla="*/ 54075 h 508988"/>
                <a:gd name="connsiteX50" fmla="*/ 495117 w 604539"/>
                <a:gd name="connsiteY50" fmla="*/ 54075 h 508988"/>
                <a:gd name="connsiteX51" fmla="*/ 495117 w 604539"/>
                <a:gd name="connsiteY51" fmla="*/ 23244 h 508988"/>
                <a:gd name="connsiteX52" fmla="*/ 518273 w 604539"/>
                <a:gd name="connsiteY52" fmla="*/ 0 h 50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4539" h="508988">
                  <a:moveTo>
                    <a:pt x="54158" y="287695"/>
                  </a:moveTo>
                  <a:lnTo>
                    <a:pt x="242194" y="287695"/>
                  </a:lnTo>
                  <a:cubicBezTo>
                    <a:pt x="253411" y="287695"/>
                    <a:pt x="263060" y="295766"/>
                    <a:pt x="264990" y="306729"/>
                  </a:cubicBezTo>
                  <a:lnTo>
                    <a:pt x="295264" y="478149"/>
                  </a:lnTo>
                  <a:cubicBezTo>
                    <a:pt x="296109" y="480559"/>
                    <a:pt x="296591" y="483088"/>
                    <a:pt x="296591" y="485739"/>
                  </a:cubicBezTo>
                  <a:cubicBezTo>
                    <a:pt x="296591" y="498628"/>
                    <a:pt x="286218" y="508988"/>
                    <a:pt x="273433" y="508988"/>
                  </a:cubicBezTo>
                  <a:lnTo>
                    <a:pt x="273071" y="508988"/>
                  </a:lnTo>
                  <a:lnTo>
                    <a:pt x="23160" y="508988"/>
                  </a:lnTo>
                  <a:cubicBezTo>
                    <a:pt x="16285" y="508988"/>
                    <a:pt x="9772" y="505977"/>
                    <a:pt x="5430" y="500676"/>
                  </a:cubicBezTo>
                  <a:cubicBezTo>
                    <a:pt x="967" y="495496"/>
                    <a:pt x="-842" y="488509"/>
                    <a:pt x="364" y="481763"/>
                  </a:cubicBezTo>
                  <a:lnTo>
                    <a:pt x="31241" y="306729"/>
                  </a:lnTo>
                  <a:cubicBezTo>
                    <a:pt x="33171" y="295766"/>
                    <a:pt x="42820" y="287695"/>
                    <a:pt x="54158" y="287695"/>
                  </a:cubicBezTo>
                  <a:close/>
                  <a:moveTo>
                    <a:pt x="362106" y="287554"/>
                  </a:moveTo>
                  <a:lnTo>
                    <a:pt x="550142" y="287554"/>
                  </a:lnTo>
                  <a:cubicBezTo>
                    <a:pt x="561359" y="287554"/>
                    <a:pt x="571008" y="295747"/>
                    <a:pt x="572938" y="306710"/>
                  </a:cubicBezTo>
                  <a:lnTo>
                    <a:pt x="603212" y="478147"/>
                  </a:lnTo>
                  <a:cubicBezTo>
                    <a:pt x="604057" y="480556"/>
                    <a:pt x="604539" y="483086"/>
                    <a:pt x="604539" y="485736"/>
                  </a:cubicBezTo>
                  <a:cubicBezTo>
                    <a:pt x="604539" y="498627"/>
                    <a:pt x="594166" y="508988"/>
                    <a:pt x="581381" y="508988"/>
                  </a:cubicBezTo>
                  <a:lnTo>
                    <a:pt x="581019" y="508988"/>
                  </a:lnTo>
                  <a:lnTo>
                    <a:pt x="331108" y="508988"/>
                  </a:lnTo>
                  <a:cubicBezTo>
                    <a:pt x="324233" y="508988"/>
                    <a:pt x="317720" y="505976"/>
                    <a:pt x="313378" y="500675"/>
                  </a:cubicBezTo>
                  <a:cubicBezTo>
                    <a:pt x="308915" y="495495"/>
                    <a:pt x="307106" y="488507"/>
                    <a:pt x="308312" y="481761"/>
                  </a:cubicBezTo>
                  <a:lnTo>
                    <a:pt x="339189" y="306710"/>
                  </a:lnTo>
                  <a:cubicBezTo>
                    <a:pt x="341119" y="295747"/>
                    <a:pt x="350768" y="287554"/>
                    <a:pt x="362106" y="287554"/>
                  </a:cubicBezTo>
                  <a:close/>
                  <a:moveTo>
                    <a:pt x="208081" y="54053"/>
                  </a:moveTo>
                  <a:lnTo>
                    <a:pt x="396118" y="54053"/>
                  </a:lnTo>
                  <a:cubicBezTo>
                    <a:pt x="407455" y="54053"/>
                    <a:pt x="417104" y="62122"/>
                    <a:pt x="419034" y="73201"/>
                  </a:cubicBezTo>
                  <a:lnTo>
                    <a:pt x="449308" y="244446"/>
                  </a:lnTo>
                  <a:cubicBezTo>
                    <a:pt x="450153" y="246855"/>
                    <a:pt x="450635" y="249504"/>
                    <a:pt x="450635" y="252154"/>
                  </a:cubicBezTo>
                  <a:cubicBezTo>
                    <a:pt x="450635" y="264919"/>
                    <a:pt x="440262" y="275275"/>
                    <a:pt x="427357" y="275275"/>
                  </a:cubicBezTo>
                  <a:lnTo>
                    <a:pt x="427115" y="275275"/>
                  </a:lnTo>
                  <a:lnTo>
                    <a:pt x="177204" y="275275"/>
                  </a:lnTo>
                  <a:cubicBezTo>
                    <a:pt x="170329" y="275275"/>
                    <a:pt x="163816" y="272265"/>
                    <a:pt x="159353" y="266966"/>
                  </a:cubicBezTo>
                  <a:cubicBezTo>
                    <a:pt x="155011" y="261788"/>
                    <a:pt x="153202" y="254803"/>
                    <a:pt x="154288" y="248059"/>
                  </a:cubicBezTo>
                  <a:lnTo>
                    <a:pt x="185285" y="73201"/>
                  </a:lnTo>
                  <a:cubicBezTo>
                    <a:pt x="187215" y="62122"/>
                    <a:pt x="196864" y="54053"/>
                    <a:pt x="208081" y="54053"/>
                  </a:cubicBezTo>
                  <a:close/>
                  <a:moveTo>
                    <a:pt x="518273" y="0"/>
                  </a:moveTo>
                  <a:cubicBezTo>
                    <a:pt x="531177" y="0"/>
                    <a:pt x="541548" y="10358"/>
                    <a:pt x="541548" y="23244"/>
                  </a:cubicBezTo>
                  <a:lnTo>
                    <a:pt x="541548" y="54075"/>
                  </a:lnTo>
                  <a:lnTo>
                    <a:pt x="572422" y="54075"/>
                  </a:lnTo>
                  <a:cubicBezTo>
                    <a:pt x="585205" y="54075"/>
                    <a:pt x="595577" y="64433"/>
                    <a:pt x="595577" y="77199"/>
                  </a:cubicBezTo>
                  <a:cubicBezTo>
                    <a:pt x="595577" y="89965"/>
                    <a:pt x="585205" y="100322"/>
                    <a:pt x="572422" y="100322"/>
                  </a:cubicBezTo>
                  <a:lnTo>
                    <a:pt x="541548" y="100322"/>
                  </a:lnTo>
                  <a:lnTo>
                    <a:pt x="541548" y="131274"/>
                  </a:lnTo>
                  <a:cubicBezTo>
                    <a:pt x="541548" y="144040"/>
                    <a:pt x="531177" y="154397"/>
                    <a:pt x="518273" y="154397"/>
                  </a:cubicBezTo>
                  <a:cubicBezTo>
                    <a:pt x="505489" y="154397"/>
                    <a:pt x="495117" y="144040"/>
                    <a:pt x="495117" y="131274"/>
                  </a:cubicBezTo>
                  <a:lnTo>
                    <a:pt x="495117" y="100322"/>
                  </a:lnTo>
                  <a:lnTo>
                    <a:pt x="464244" y="100322"/>
                  </a:lnTo>
                  <a:cubicBezTo>
                    <a:pt x="451340" y="100322"/>
                    <a:pt x="440968" y="89965"/>
                    <a:pt x="440968" y="77199"/>
                  </a:cubicBezTo>
                  <a:cubicBezTo>
                    <a:pt x="440968" y="64433"/>
                    <a:pt x="451340" y="54075"/>
                    <a:pt x="464244" y="54075"/>
                  </a:cubicBezTo>
                  <a:lnTo>
                    <a:pt x="495117" y="54075"/>
                  </a:lnTo>
                  <a:lnTo>
                    <a:pt x="495117" y="23244"/>
                  </a:lnTo>
                  <a:cubicBezTo>
                    <a:pt x="495117" y="10358"/>
                    <a:pt x="505489" y="0"/>
                    <a:pt x="518273"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45" name="ïṡļíḋê">
            <a:extLst>
              <a:ext uri="{FF2B5EF4-FFF2-40B4-BE49-F238E27FC236}">
                <a16:creationId xmlns:a16="http://schemas.microsoft.com/office/drawing/2014/main" id="{D2239A9E-C83F-40B9-8417-275059BA23A9}"/>
              </a:ext>
            </a:extLst>
          </p:cNvPr>
          <p:cNvSpPr/>
          <p:nvPr/>
        </p:nvSpPr>
        <p:spPr>
          <a:xfrm>
            <a:off x="312405" y="3586043"/>
            <a:ext cx="1712614" cy="394574"/>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Background</a:t>
            </a:r>
          </a:p>
        </p:txBody>
      </p:sp>
      <p:grpSp>
        <p:nvGrpSpPr>
          <p:cNvPr id="146" name="îşļîḋê">
            <a:extLst>
              <a:ext uri="{FF2B5EF4-FFF2-40B4-BE49-F238E27FC236}">
                <a16:creationId xmlns:a16="http://schemas.microsoft.com/office/drawing/2014/main" id="{5617B11B-6534-47B4-9C39-71BB2FE921A0}"/>
              </a:ext>
            </a:extLst>
          </p:cNvPr>
          <p:cNvGrpSpPr/>
          <p:nvPr/>
        </p:nvGrpSpPr>
        <p:grpSpPr>
          <a:xfrm>
            <a:off x="1138821" y="2945068"/>
            <a:ext cx="59781" cy="466036"/>
            <a:chOff x="1903137" y="2482831"/>
            <a:chExt cx="72000" cy="527678"/>
          </a:xfrm>
        </p:grpSpPr>
        <p:cxnSp>
          <p:nvCxnSpPr>
            <p:cNvPr id="147" name="直接连接符 146">
              <a:extLst>
                <a:ext uri="{FF2B5EF4-FFF2-40B4-BE49-F238E27FC236}">
                  <a16:creationId xmlns:a16="http://schemas.microsoft.com/office/drawing/2014/main" id="{B5D873BB-3F55-4E59-897F-8D50294AC0B6}"/>
                </a:ext>
              </a:extLst>
            </p:cNvPr>
            <p:cNvCxnSpPr/>
            <p:nvPr/>
          </p:nvCxnSpPr>
          <p:spPr>
            <a:xfrm>
              <a:off x="1939137" y="2482831"/>
              <a:ext cx="0" cy="455678"/>
            </a:xfrm>
            <a:prstGeom prst="line">
              <a:avLst/>
            </a:prstGeom>
            <a:noFill/>
            <a:ln w="12700" cap="rnd" cmpd="sng" algn="ctr">
              <a:solidFill>
                <a:sysClr val="window" lastClr="FFFFFF">
                  <a:lumMod val="75000"/>
                </a:sysClr>
              </a:solidFill>
              <a:prstDash val="solid"/>
              <a:round/>
            </a:ln>
            <a:effectLst/>
          </p:spPr>
        </p:cxnSp>
        <p:sp>
          <p:nvSpPr>
            <p:cNvPr id="148" name="îşḻîde">
              <a:extLst>
                <a:ext uri="{FF2B5EF4-FFF2-40B4-BE49-F238E27FC236}">
                  <a16:creationId xmlns:a16="http://schemas.microsoft.com/office/drawing/2014/main" id="{5D5DF5FE-E9EA-40E8-B181-CB6F293473AB}"/>
                </a:ext>
              </a:extLst>
            </p:cNvPr>
            <p:cNvSpPr/>
            <p:nvPr/>
          </p:nvSpPr>
          <p:spPr>
            <a:xfrm>
              <a:off x="1903137" y="2938509"/>
              <a:ext cx="72000" cy="72000"/>
            </a:xfrm>
            <a:prstGeom prst="ellipse">
              <a:avLst/>
            </a:prstGeom>
            <a:solidFill>
              <a:srgbClr val="4472C4"/>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 name="íṡľïdè">
            <a:extLst>
              <a:ext uri="{FF2B5EF4-FFF2-40B4-BE49-F238E27FC236}">
                <a16:creationId xmlns:a16="http://schemas.microsoft.com/office/drawing/2014/main" id="{2803357F-F37E-4495-9060-B72919571EFC}"/>
              </a:ext>
            </a:extLst>
          </p:cNvPr>
          <p:cNvGrpSpPr/>
          <p:nvPr/>
        </p:nvGrpSpPr>
        <p:grpSpPr>
          <a:xfrm>
            <a:off x="2538981" y="2112265"/>
            <a:ext cx="705621" cy="832803"/>
            <a:chOff x="3589473" y="1539875"/>
            <a:chExt cx="849842" cy="942956"/>
          </a:xfrm>
        </p:grpSpPr>
        <p:sp>
          <p:nvSpPr>
            <p:cNvPr id="142" name="iṣļíḓê">
              <a:extLst>
                <a:ext uri="{FF2B5EF4-FFF2-40B4-BE49-F238E27FC236}">
                  <a16:creationId xmlns:a16="http://schemas.microsoft.com/office/drawing/2014/main" id="{B9322584-1F27-4BE6-949E-0245A4D3FD6D}"/>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43" name="îŝḻîḍè">
              <a:extLst>
                <a:ext uri="{FF2B5EF4-FFF2-40B4-BE49-F238E27FC236}">
                  <a16:creationId xmlns:a16="http://schemas.microsoft.com/office/drawing/2014/main" id="{AB8FA30B-774C-4F4C-AD2A-1FC33E1EEC65}"/>
                </a:ext>
              </a:extLst>
            </p:cNvPr>
            <p:cNvSpPr/>
            <p:nvPr/>
          </p:nvSpPr>
          <p:spPr>
            <a:xfrm>
              <a:off x="3840660" y="1858244"/>
              <a:ext cx="347468" cy="306219"/>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38" name="íṡḻîḑé">
            <a:extLst>
              <a:ext uri="{FF2B5EF4-FFF2-40B4-BE49-F238E27FC236}">
                <a16:creationId xmlns:a16="http://schemas.microsoft.com/office/drawing/2014/main" id="{67F86202-02B1-4301-9E14-58B195CB0C53}"/>
              </a:ext>
            </a:extLst>
          </p:cNvPr>
          <p:cNvSpPr/>
          <p:nvPr/>
        </p:nvSpPr>
        <p:spPr>
          <a:xfrm>
            <a:off x="3712741" y="3657467"/>
            <a:ext cx="2071400" cy="32315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Limitations</a:t>
            </a:r>
          </a:p>
        </p:txBody>
      </p:sp>
      <p:grpSp>
        <p:nvGrpSpPr>
          <p:cNvPr id="139" name="íŝļîdê">
            <a:extLst>
              <a:ext uri="{FF2B5EF4-FFF2-40B4-BE49-F238E27FC236}">
                <a16:creationId xmlns:a16="http://schemas.microsoft.com/office/drawing/2014/main" id="{731F486B-F3A5-4772-92BC-245098D68E71}"/>
              </a:ext>
            </a:extLst>
          </p:cNvPr>
          <p:cNvGrpSpPr/>
          <p:nvPr/>
        </p:nvGrpSpPr>
        <p:grpSpPr>
          <a:xfrm>
            <a:off x="2861901" y="2945067"/>
            <a:ext cx="59781" cy="1560979"/>
            <a:chOff x="3978394" y="2482830"/>
            <a:chExt cx="72000" cy="1767446"/>
          </a:xfrm>
        </p:grpSpPr>
        <p:cxnSp>
          <p:nvCxnSpPr>
            <p:cNvPr id="140" name="直接连接符 139">
              <a:extLst>
                <a:ext uri="{FF2B5EF4-FFF2-40B4-BE49-F238E27FC236}">
                  <a16:creationId xmlns:a16="http://schemas.microsoft.com/office/drawing/2014/main" id="{9C77B5E6-7955-46C0-9880-A0E7C301CADF}"/>
                </a:ext>
              </a:extLst>
            </p:cNvPr>
            <p:cNvCxnSpPr/>
            <p:nvPr/>
          </p:nvCxnSpPr>
          <p:spPr>
            <a:xfrm>
              <a:off x="4014394" y="2482830"/>
              <a:ext cx="0" cy="1767446"/>
            </a:xfrm>
            <a:prstGeom prst="line">
              <a:avLst/>
            </a:prstGeom>
            <a:noFill/>
            <a:ln w="12700" cap="rnd" cmpd="sng" algn="ctr">
              <a:solidFill>
                <a:sysClr val="window" lastClr="FFFFFF">
                  <a:lumMod val="75000"/>
                </a:sysClr>
              </a:solidFill>
              <a:prstDash val="solid"/>
              <a:round/>
            </a:ln>
            <a:effectLst/>
          </p:spPr>
        </p:cxnSp>
        <p:sp>
          <p:nvSpPr>
            <p:cNvPr id="141" name="ísľïďe">
              <a:extLst>
                <a:ext uri="{FF2B5EF4-FFF2-40B4-BE49-F238E27FC236}">
                  <a16:creationId xmlns:a16="http://schemas.microsoft.com/office/drawing/2014/main" id="{01D56ED3-8CDA-4BE0-984F-C676538393C8}"/>
                </a:ext>
              </a:extLst>
            </p:cNvPr>
            <p:cNvSpPr/>
            <p:nvPr/>
          </p:nvSpPr>
          <p:spPr>
            <a:xfrm>
              <a:off x="3978394"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4" name="îŝļîďê">
            <a:extLst>
              <a:ext uri="{FF2B5EF4-FFF2-40B4-BE49-F238E27FC236}">
                <a16:creationId xmlns:a16="http://schemas.microsoft.com/office/drawing/2014/main" id="{2D34EC5D-D67F-48A9-AEE9-94C78CA5AA8A}"/>
              </a:ext>
            </a:extLst>
          </p:cNvPr>
          <p:cNvGrpSpPr/>
          <p:nvPr/>
        </p:nvGrpSpPr>
        <p:grpSpPr>
          <a:xfrm>
            <a:off x="4262060" y="2112265"/>
            <a:ext cx="705621" cy="1298839"/>
            <a:chOff x="5664730" y="1539875"/>
            <a:chExt cx="849842" cy="1470634"/>
          </a:xfrm>
        </p:grpSpPr>
        <p:grpSp>
          <p:nvGrpSpPr>
            <p:cNvPr id="131" name="î$1iḋè">
              <a:extLst>
                <a:ext uri="{FF2B5EF4-FFF2-40B4-BE49-F238E27FC236}">
                  <a16:creationId xmlns:a16="http://schemas.microsoft.com/office/drawing/2014/main" id="{AC24B789-C64D-4D1B-8D77-B01A4CAA4AD2}"/>
                </a:ext>
              </a:extLst>
            </p:cNvPr>
            <p:cNvGrpSpPr/>
            <p:nvPr/>
          </p:nvGrpSpPr>
          <p:grpSpPr>
            <a:xfrm>
              <a:off x="5664730" y="1539875"/>
              <a:ext cx="849842" cy="942956"/>
              <a:chOff x="5664730" y="1539875"/>
              <a:chExt cx="849842" cy="942956"/>
            </a:xfrm>
          </p:grpSpPr>
          <p:sp>
            <p:nvSpPr>
              <p:cNvPr id="135" name="îṡľíḓé">
                <a:extLst>
                  <a:ext uri="{FF2B5EF4-FFF2-40B4-BE49-F238E27FC236}">
                    <a16:creationId xmlns:a16="http://schemas.microsoft.com/office/drawing/2014/main" id="{7CA341E2-651F-4F23-A01D-1EBFE70DAE98}"/>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6" name="îs1iḍé">
                <a:extLst>
                  <a:ext uri="{FF2B5EF4-FFF2-40B4-BE49-F238E27FC236}">
                    <a16:creationId xmlns:a16="http://schemas.microsoft.com/office/drawing/2014/main" id="{59AE378B-290F-45AA-A3C0-9F7F4F36C966}"/>
                  </a:ext>
                </a:extLst>
              </p:cNvPr>
              <p:cNvSpPr/>
              <p:nvPr/>
            </p:nvSpPr>
            <p:spPr>
              <a:xfrm>
                <a:off x="5915917" y="1873786"/>
                <a:ext cx="347468" cy="275133"/>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2" name="íṡ1îďé">
              <a:extLst>
                <a:ext uri="{FF2B5EF4-FFF2-40B4-BE49-F238E27FC236}">
                  <a16:creationId xmlns:a16="http://schemas.microsoft.com/office/drawing/2014/main" id="{498AE215-F850-4546-B22B-99487B8AB029}"/>
                </a:ext>
              </a:extLst>
            </p:cNvPr>
            <p:cNvGrpSpPr/>
            <p:nvPr/>
          </p:nvGrpSpPr>
          <p:grpSpPr>
            <a:xfrm>
              <a:off x="6053651" y="2482831"/>
              <a:ext cx="72000" cy="527678"/>
              <a:chOff x="6053651" y="2482831"/>
              <a:chExt cx="72000" cy="527678"/>
            </a:xfrm>
          </p:grpSpPr>
          <p:cxnSp>
            <p:nvCxnSpPr>
              <p:cNvPr id="133" name="直接连接符 132">
                <a:extLst>
                  <a:ext uri="{FF2B5EF4-FFF2-40B4-BE49-F238E27FC236}">
                    <a16:creationId xmlns:a16="http://schemas.microsoft.com/office/drawing/2014/main" id="{5774470E-A234-45B9-8CD5-0BE318E2CDCF}"/>
                  </a:ext>
                </a:extLst>
              </p:cNvPr>
              <p:cNvCxnSpPr/>
              <p:nvPr/>
            </p:nvCxnSpPr>
            <p:spPr>
              <a:xfrm>
                <a:off x="6089651" y="2482831"/>
                <a:ext cx="0" cy="455678"/>
              </a:xfrm>
              <a:prstGeom prst="line">
                <a:avLst/>
              </a:prstGeom>
              <a:noFill/>
              <a:ln w="12700" cap="rnd" cmpd="sng" algn="ctr">
                <a:solidFill>
                  <a:sysClr val="window" lastClr="FFFFFF">
                    <a:lumMod val="75000"/>
                  </a:sysClr>
                </a:solidFill>
                <a:prstDash val="solid"/>
                <a:round/>
              </a:ln>
              <a:effectLst/>
            </p:spPr>
          </p:cxnSp>
          <p:sp>
            <p:nvSpPr>
              <p:cNvPr id="134" name="işļiďê">
                <a:extLst>
                  <a:ext uri="{FF2B5EF4-FFF2-40B4-BE49-F238E27FC236}">
                    <a16:creationId xmlns:a16="http://schemas.microsoft.com/office/drawing/2014/main" id="{7332F91A-E8DB-42E6-8569-302296DEB202}"/>
                  </a:ext>
                </a:extLst>
              </p:cNvPr>
              <p:cNvSpPr/>
              <p:nvPr/>
            </p:nvSpPr>
            <p:spPr>
              <a:xfrm>
                <a:off x="6053651"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4" name="iš1îḑé">
            <a:extLst>
              <a:ext uri="{FF2B5EF4-FFF2-40B4-BE49-F238E27FC236}">
                <a16:creationId xmlns:a16="http://schemas.microsoft.com/office/drawing/2014/main" id="{89F3618E-5C40-4DA0-AC04-F167DCA0411B}"/>
              </a:ext>
            </a:extLst>
          </p:cNvPr>
          <p:cNvGrpSpPr/>
          <p:nvPr/>
        </p:nvGrpSpPr>
        <p:grpSpPr>
          <a:xfrm>
            <a:off x="5985140" y="2112265"/>
            <a:ext cx="705621" cy="832803"/>
            <a:chOff x="7739987" y="1539875"/>
            <a:chExt cx="849842" cy="942956"/>
          </a:xfrm>
        </p:grpSpPr>
        <p:sp>
          <p:nvSpPr>
            <p:cNvPr id="129" name="îśḷíḍé">
              <a:extLst>
                <a:ext uri="{FF2B5EF4-FFF2-40B4-BE49-F238E27FC236}">
                  <a16:creationId xmlns:a16="http://schemas.microsoft.com/office/drawing/2014/main" id="{6D9E2810-8C40-4482-97F8-2F10408A908F}"/>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0" name="iśḻidè">
              <a:extLst>
                <a:ext uri="{FF2B5EF4-FFF2-40B4-BE49-F238E27FC236}">
                  <a16:creationId xmlns:a16="http://schemas.microsoft.com/office/drawing/2014/main" id="{F33C2FF9-1C14-4745-90CE-641FC3ED8B7A}"/>
                </a:ext>
              </a:extLst>
            </p:cNvPr>
            <p:cNvSpPr/>
            <p:nvPr/>
          </p:nvSpPr>
          <p:spPr>
            <a:xfrm>
              <a:off x="7991174" y="1854385"/>
              <a:ext cx="347468" cy="313935"/>
            </a:xfrm>
            <a:custGeom>
              <a:avLst/>
              <a:gdLst>
                <a:gd name="connsiteX0" fmla="*/ 462909 w 607639"/>
                <a:gd name="connsiteY0" fmla="*/ 418947 h 548999"/>
                <a:gd name="connsiteX1" fmla="*/ 607639 w 607639"/>
                <a:gd name="connsiteY1" fmla="*/ 418947 h 548999"/>
                <a:gd name="connsiteX2" fmla="*/ 607639 w 607639"/>
                <a:gd name="connsiteY2" fmla="*/ 548999 h 548999"/>
                <a:gd name="connsiteX3" fmla="*/ 462909 w 607639"/>
                <a:gd name="connsiteY3" fmla="*/ 548999 h 548999"/>
                <a:gd name="connsiteX4" fmla="*/ 231525 w 607639"/>
                <a:gd name="connsiteY4" fmla="*/ 418947 h 548999"/>
                <a:gd name="connsiteX5" fmla="*/ 376114 w 607639"/>
                <a:gd name="connsiteY5" fmla="*/ 418947 h 548999"/>
                <a:gd name="connsiteX6" fmla="*/ 376114 w 607639"/>
                <a:gd name="connsiteY6" fmla="*/ 548999 h 548999"/>
                <a:gd name="connsiteX7" fmla="*/ 231525 w 607639"/>
                <a:gd name="connsiteY7" fmla="*/ 548999 h 548999"/>
                <a:gd name="connsiteX8" fmla="*/ 0 w 607639"/>
                <a:gd name="connsiteY8" fmla="*/ 418947 h 548999"/>
                <a:gd name="connsiteX9" fmla="*/ 144659 w 607639"/>
                <a:gd name="connsiteY9" fmla="*/ 418947 h 548999"/>
                <a:gd name="connsiteX10" fmla="*/ 144659 w 607639"/>
                <a:gd name="connsiteY10" fmla="*/ 548999 h 548999"/>
                <a:gd name="connsiteX11" fmla="*/ 0 w 607639"/>
                <a:gd name="connsiteY11" fmla="*/ 548999 h 548999"/>
                <a:gd name="connsiteX12" fmla="*/ 282149 w 607639"/>
                <a:gd name="connsiteY12" fmla="*/ 231172 h 548999"/>
                <a:gd name="connsiteX13" fmla="*/ 325490 w 607639"/>
                <a:gd name="connsiteY13" fmla="*/ 231172 h 548999"/>
                <a:gd name="connsiteX14" fmla="*/ 325490 w 607639"/>
                <a:gd name="connsiteY14" fmla="*/ 281751 h 548999"/>
                <a:gd name="connsiteX15" fmla="*/ 556973 w 607639"/>
                <a:gd name="connsiteY15" fmla="*/ 281751 h 548999"/>
                <a:gd name="connsiteX16" fmla="*/ 556973 w 607639"/>
                <a:gd name="connsiteY16" fmla="*/ 375619 h 548999"/>
                <a:gd name="connsiteX17" fmla="*/ 513542 w 607639"/>
                <a:gd name="connsiteY17" fmla="*/ 375619 h 548999"/>
                <a:gd name="connsiteX18" fmla="*/ 513542 w 607639"/>
                <a:gd name="connsiteY18" fmla="*/ 325040 h 548999"/>
                <a:gd name="connsiteX19" fmla="*/ 325490 w 607639"/>
                <a:gd name="connsiteY19" fmla="*/ 325040 h 548999"/>
                <a:gd name="connsiteX20" fmla="*/ 325490 w 607639"/>
                <a:gd name="connsiteY20" fmla="*/ 375619 h 548999"/>
                <a:gd name="connsiteX21" fmla="*/ 282149 w 607639"/>
                <a:gd name="connsiteY21" fmla="*/ 375619 h 548999"/>
                <a:gd name="connsiteX22" fmla="*/ 282149 w 607639"/>
                <a:gd name="connsiteY22" fmla="*/ 325040 h 548999"/>
                <a:gd name="connsiteX23" fmla="*/ 94097 w 607639"/>
                <a:gd name="connsiteY23" fmla="*/ 325040 h 548999"/>
                <a:gd name="connsiteX24" fmla="*/ 94097 w 607639"/>
                <a:gd name="connsiteY24" fmla="*/ 375619 h 548999"/>
                <a:gd name="connsiteX25" fmla="*/ 50666 w 607639"/>
                <a:gd name="connsiteY25" fmla="*/ 375619 h 548999"/>
                <a:gd name="connsiteX26" fmla="*/ 50666 w 607639"/>
                <a:gd name="connsiteY26" fmla="*/ 281751 h 548999"/>
                <a:gd name="connsiteX27" fmla="*/ 282149 w 607639"/>
                <a:gd name="connsiteY27" fmla="*/ 281751 h 548999"/>
                <a:gd name="connsiteX28" fmla="*/ 159125 w 607639"/>
                <a:gd name="connsiteY28" fmla="*/ 0 h 548999"/>
                <a:gd name="connsiteX29" fmla="*/ 448514 w 607639"/>
                <a:gd name="connsiteY29" fmla="*/ 0 h 548999"/>
                <a:gd name="connsiteX30" fmla="*/ 448514 w 607639"/>
                <a:gd name="connsiteY30" fmla="*/ 187845 h 548999"/>
                <a:gd name="connsiteX31" fmla="*/ 159125 w 607639"/>
                <a:gd name="connsiteY31" fmla="*/ 187845 h 5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548999">
                  <a:moveTo>
                    <a:pt x="462909" y="418947"/>
                  </a:moveTo>
                  <a:lnTo>
                    <a:pt x="607639" y="418947"/>
                  </a:lnTo>
                  <a:lnTo>
                    <a:pt x="607639" y="548999"/>
                  </a:lnTo>
                  <a:lnTo>
                    <a:pt x="462909" y="548999"/>
                  </a:lnTo>
                  <a:close/>
                  <a:moveTo>
                    <a:pt x="231525" y="418947"/>
                  </a:moveTo>
                  <a:lnTo>
                    <a:pt x="376114" y="418947"/>
                  </a:lnTo>
                  <a:lnTo>
                    <a:pt x="376114" y="548999"/>
                  </a:lnTo>
                  <a:lnTo>
                    <a:pt x="231525" y="548999"/>
                  </a:lnTo>
                  <a:close/>
                  <a:moveTo>
                    <a:pt x="0" y="418947"/>
                  </a:moveTo>
                  <a:lnTo>
                    <a:pt x="144659" y="418947"/>
                  </a:lnTo>
                  <a:lnTo>
                    <a:pt x="144659" y="548999"/>
                  </a:lnTo>
                  <a:lnTo>
                    <a:pt x="0" y="548999"/>
                  </a:lnTo>
                  <a:close/>
                  <a:moveTo>
                    <a:pt x="282149" y="231172"/>
                  </a:moveTo>
                  <a:lnTo>
                    <a:pt x="325490" y="231172"/>
                  </a:lnTo>
                  <a:lnTo>
                    <a:pt x="325490" y="281751"/>
                  </a:lnTo>
                  <a:lnTo>
                    <a:pt x="556973" y="281751"/>
                  </a:lnTo>
                  <a:lnTo>
                    <a:pt x="556973" y="375619"/>
                  </a:lnTo>
                  <a:lnTo>
                    <a:pt x="513542" y="375619"/>
                  </a:lnTo>
                  <a:lnTo>
                    <a:pt x="513542" y="325040"/>
                  </a:lnTo>
                  <a:lnTo>
                    <a:pt x="325490" y="325040"/>
                  </a:lnTo>
                  <a:lnTo>
                    <a:pt x="325490" y="375619"/>
                  </a:lnTo>
                  <a:lnTo>
                    <a:pt x="282149" y="375619"/>
                  </a:lnTo>
                  <a:lnTo>
                    <a:pt x="282149" y="325040"/>
                  </a:lnTo>
                  <a:lnTo>
                    <a:pt x="94097" y="325040"/>
                  </a:lnTo>
                  <a:lnTo>
                    <a:pt x="94097" y="375619"/>
                  </a:lnTo>
                  <a:lnTo>
                    <a:pt x="50666" y="375619"/>
                  </a:lnTo>
                  <a:lnTo>
                    <a:pt x="50666" y="281751"/>
                  </a:lnTo>
                  <a:lnTo>
                    <a:pt x="282149" y="281751"/>
                  </a:lnTo>
                  <a:close/>
                  <a:moveTo>
                    <a:pt x="159125" y="0"/>
                  </a:moveTo>
                  <a:lnTo>
                    <a:pt x="448514" y="0"/>
                  </a:lnTo>
                  <a:lnTo>
                    <a:pt x="448514" y="187845"/>
                  </a:lnTo>
                  <a:lnTo>
                    <a:pt x="159125" y="187845"/>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25" name="í$ḻïdé">
            <a:extLst>
              <a:ext uri="{FF2B5EF4-FFF2-40B4-BE49-F238E27FC236}">
                <a16:creationId xmlns:a16="http://schemas.microsoft.com/office/drawing/2014/main" id="{265D8A5E-B189-44E7-9C88-437B07E6C967}"/>
              </a:ext>
            </a:extLst>
          </p:cNvPr>
          <p:cNvSpPr/>
          <p:nvPr/>
        </p:nvSpPr>
        <p:spPr>
          <a:xfrm>
            <a:off x="5578653" y="4448718"/>
            <a:ext cx="1720750" cy="459238"/>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Method</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grpSp>
        <p:nvGrpSpPr>
          <p:cNvPr id="126" name="iṥļîďe">
            <a:extLst>
              <a:ext uri="{FF2B5EF4-FFF2-40B4-BE49-F238E27FC236}">
                <a16:creationId xmlns:a16="http://schemas.microsoft.com/office/drawing/2014/main" id="{D9222469-222E-469B-B6E9-BAC90C8DD64E}"/>
              </a:ext>
            </a:extLst>
          </p:cNvPr>
          <p:cNvGrpSpPr/>
          <p:nvPr/>
        </p:nvGrpSpPr>
        <p:grpSpPr>
          <a:xfrm>
            <a:off x="6308060" y="2945067"/>
            <a:ext cx="59781" cy="1560979"/>
            <a:chOff x="8128908" y="2482830"/>
            <a:chExt cx="72000" cy="1767446"/>
          </a:xfrm>
        </p:grpSpPr>
        <p:cxnSp>
          <p:nvCxnSpPr>
            <p:cNvPr id="127" name="直接连接符 126">
              <a:extLst>
                <a:ext uri="{FF2B5EF4-FFF2-40B4-BE49-F238E27FC236}">
                  <a16:creationId xmlns:a16="http://schemas.microsoft.com/office/drawing/2014/main" id="{AF9F94DA-D915-415C-BC11-4D9FAD3E3446}"/>
                </a:ext>
              </a:extLst>
            </p:cNvPr>
            <p:cNvCxnSpPr/>
            <p:nvPr/>
          </p:nvCxnSpPr>
          <p:spPr>
            <a:xfrm>
              <a:off x="8164908" y="2482830"/>
              <a:ext cx="0" cy="1767446"/>
            </a:xfrm>
            <a:prstGeom prst="line">
              <a:avLst/>
            </a:prstGeom>
            <a:noFill/>
            <a:ln w="12700" cap="rnd" cmpd="sng" algn="ctr">
              <a:solidFill>
                <a:sysClr val="window" lastClr="FFFFFF">
                  <a:lumMod val="75000"/>
                </a:sysClr>
              </a:solidFill>
              <a:prstDash val="solid"/>
              <a:round/>
            </a:ln>
            <a:effectLst/>
          </p:spPr>
        </p:cxnSp>
        <p:sp>
          <p:nvSpPr>
            <p:cNvPr id="128" name="iṥlïḋé">
              <a:extLst>
                <a:ext uri="{FF2B5EF4-FFF2-40B4-BE49-F238E27FC236}">
                  <a16:creationId xmlns:a16="http://schemas.microsoft.com/office/drawing/2014/main" id="{2042D863-B8B5-458D-B2CB-6A840A93811E}"/>
                </a:ext>
              </a:extLst>
            </p:cNvPr>
            <p:cNvSpPr/>
            <p:nvPr/>
          </p:nvSpPr>
          <p:spPr>
            <a:xfrm>
              <a:off x="8128908"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7" name="ïšḷiďè">
            <a:extLst>
              <a:ext uri="{FF2B5EF4-FFF2-40B4-BE49-F238E27FC236}">
                <a16:creationId xmlns:a16="http://schemas.microsoft.com/office/drawing/2014/main" id="{ABA3183D-E034-4D4C-A833-E221168CE97C}"/>
              </a:ext>
            </a:extLst>
          </p:cNvPr>
          <p:cNvGrpSpPr/>
          <p:nvPr/>
        </p:nvGrpSpPr>
        <p:grpSpPr>
          <a:xfrm>
            <a:off x="7708218" y="2112265"/>
            <a:ext cx="705621" cy="832803"/>
            <a:chOff x="9815242" y="1539875"/>
            <a:chExt cx="849842" cy="942956"/>
          </a:xfrm>
        </p:grpSpPr>
        <p:sp>
          <p:nvSpPr>
            <p:cNvPr id="122" name="ïṣḻiḋé">
              <a:extLst>
                <a:ext uri="{FF2B5EF4-FFF2-40B4-BE49-F238E27FC236}">
                  <a16:creationId xmlns:a16="http://schemas.microsoft.com/office/drawing/2014/main" id="{B2D21765-9A56-46B8-BAF6-FA4E4AF3AFBC}"/>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23" name="íṣḷîḍé">
              <a:extLst>
                <a:ext uri="{FF2B5EF4-FFF2-40B4-BE49-F238E27FC236}">
                  <a16:creationId xmlns:a16="http://schemas.microsoft.com/office/drawing/2014/main" id="{BE1704E8-4AD0-4FD1-809C-1782A769EA9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8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8" name="ïs1îďè">
            <a:extLst>
              <a:ext uri="{FF2B5EF4-FFF2-40B4-BE49-F238E27FC236}">
                <a16:creationId xmlns:a16="http://schemas.microsoft.com/office/drawing/2014/main" id="{32216EE4-B127-47F5-8FC1-C275BB74D7FD}"/>
              </a:ext>
            </a:extLst>
          </p:cNvPr>
          <p:cNvGrpSpPr/>
          <p:nvPr/>
        </p:nvGrpSpPr>
        <p:grpSpPr>
          <a:xfrm>
            <a:off x="8031138" y="2945068"/>
            <a:ext cx="59781" cy="466036"/>
            <a:chOff x="10204163" y="2482831"/>
            <a:chExt cx="72000" cy="527678"/>
          </a:xfrm>
        </p:grpSpPr>
        <p:cxnSp>
          <p:nvCxnSpPr>
            <p:cNvPr id="120" name="直接连接符 119">
              <a:extLst>
                <a:ext uri="{FF2B5EF4-FFF2-40B4-BE49-F238E27FC236}">
                  <a16:creationId xmlns:a16="http://schemas.microsoft.com/office/drawing/2014/main" id="{662E716B-B975-4FFF-BE77-6DA9899B68EF}"/>
                </a:ext>
              </a:extLst>
            </p:cNvPr>
            <p:cNvCxnSpPr/>
            <p:nvPr/>
          </p:nvCxnSpPr>
          <p:spPr>
            <a:xfrm>
              <a:off x="10240163" y="2482831"/>
              <a:ext cx="0" cy="455678"/>
            </a:xfrm>
            <a:prstGeom prst="line">
              <a:avLst/>
            </a:prstGeom>
            <a:noFill/>
            <a:ln w="12700" cap="rnd" cmpd="sng" algn="ctr">
              <a:solidFill>
                <a:sysClr val="window" lastClr="FFFFFF">
                  <a:lumMod val="75000"/>
                </a:sysClr>
              </a:solidFill>
              <a:prstDash val="solid"/>
              <a:round/>
            </a:ln>
            <a:effectLst/>
          </p:spPr>
        </p:cxnSp>
        <p:sp>
          <p:nvSpPr>
            <p:cNvPr id="121" name="íṥḻïďe">
              <a:extLst>
                <a:ext uri="{FF2B5EF4-FFF2-40B4-BE49-F238E27FC236}">
                  <a16:creationId xmlns:a16="http://schemas.microsoft.com/office/drawing/2014/main" id="{80276DD1-1997-4C04-9DC2-5F472E1B80D7}"/>
                </a:ext>
              </a:extLst>
            </p:cNvPr>
            <p:cNvSpPr/>
            <p:nvPr/>
          </p:nvSpPr>
          <p:spPr>
            <a:xfrm>
              <a:off x="10204163"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9" name="íSlîďe">
            <a:extLst>
              <a:ext uri="{FF2B5EF4-FFF2-40B4-BE49-F238E27FC236}">
                <a16:creationId xmlns:a16="http://schemas.microsoft.com/office/drawing/2014/main" id="{A18EA4BC-82E0-4598-8B4B-326BB986246B}"/>
              </a:ext>
            </a:extLst>
          </p:cNvPr>
          <p:cNvSpPr/>
          <p:nvPr/>
        </p:nvSpPr>
        <p:spPr>
          <a:xfrm>
            <a:off x="7097251" y="3560351"/>
            <a:ext cx="1723075" cy="42026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Experiment</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sp>
        <p:nvSpPr>
          <p:cNvPr id="151" name="ïš1íḋe">
            <a:extLst>
              <a:ext uri="{FF2B5EF4-FFF2-40B4-BE49-F238E27FC236}">
                <a16:creationId xmlns:a16="http://schemas.microsoft.com/office/drawing/2014/main" id="{AF341F50-051A-4B02-9783-F13ED760DEED}"/>
              </a:ext>
            </a:extLst>
          </p:cNvPr>
          <p:cNvSpPr/>
          <p:nvPr/>
        </p:nvSpPr>
        <p:spPr>
          <a:xfrm>
            <a:off x="1819405" y="4416387"/>
            <a:ext cx="2144771" cy="52390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Related Work</a:t>
            </a:r>
            <a:endParaRPr lang="zh-CN" altLang="en-US" sz="2400" b="1" dirty="0">
              <a:solidFill>
                <a:prstClr val="black"/>
              </a:solidFill>
              <a:cs typeface="Calibri" panose="020F0502020204030204" pitchFamily="34" charset="0"/>
            </a:endParaRPr>
          </a:p>
        </p:txBody>
      </p:sp>
      <p:sp>
        <p:nvSpPr>
          <p:cNvPr id="43" name="矩形 42">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946478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E6D5DB9-55A8-CB4B-AE6B-9F13DA25CA12}"/>
              </a:ext>
            </a:extLst>
          </p:cNvPr>
          <p:cNvSpPr/>
          <p:nvPr/>
        </p:nvSpPr>
        <p:spPr>
          <a:xfrm>
            <a:off x="353452" y="1079106"/>
            <a:ext cx="8294615" cy="1569660"/>
          </a:xfrm>
          <a:prstGeom prst="rect">
            <a:avLst/>
          </a:prstGeom>
        </p:spPr>
        <p:txBody>
          <a:bodyPr wrap="square">
            <a:spAutoFit/>
          </a:bodyPr>
          <a:lstStyle/>
          <a:p>
            <a:pPr marL="342000" lvl="0" indent="-342000" algn="just">
              <a:buFont typeface="Wingdings" pitchFamily="2" charset="2"/>
              <a:buChar char="Ø"/>
            </a:pPr>
            <a:r>
              <a:rPr lang="en-US" altLang="zh-CN" sz="2400" dirty="0">
                <a:solidFill>
                  <a:prstClr val="black"/>
                </a:solidFill>
                <a:cs typeface="Times New Roman" panose="02020603050405020304" pitchFamily="18" charset="0"/>
              </a:rPr>
              <a:t>We design a </a:t>
            </a:r>
            <a:r>
              <a:rPr lang="en-US" altLang="zh-CN" sz="2400" b="1" dirty="0">
                <a:solidFill>
                  <a:prstClr val="black"/>
                </a:solidFill>
                <a:cs typeface="Times New Roman" panose="02020603050405020304" pitchFamily="18" charset="0"/>
              </a:rPr>
              <a:t>vision-to-prompt</a:t>
            </a:r>
            <a:r>
              <a:rPr lang="en-US" altLang="zh-CN" sz="2400" dirty="0">
                <a:solidFill>
                  <a:prstClr val="black"/>
                </a:solidFill>
                <a:cs typeface="Times New Roman" panose="02020603050405020304" pitchFamily="18" charset="0"/>
              </a:rPr>
              <a:t> based multi-modal product summary generation scheme, where the </a:t>
            </a:r>
            <a:r>
              <a:rPr lang="en-US" altLang="zh-CN" sz="2400" b="1" dirty="0">
                <a:solidFill>
                  <a:prstClr val="black"/>
                </a:solidFill>
                <a:cs typeface="Times New Roman" panose="02020603050405020304" pitchFamily="18" charset="0"/>
              </a:rPr>
              <a:t>heterogeneous multi-modal data</a:t>
            </a:r>
            <a:r>
              <a:rPr lang="en-US" altLang="zh-CN" sz="2400" dirty="0">
                <a:solidFill>
                  <a:prstClr val="black"/>
                </a:solidFill>
                <a:cs typeface="Times New Roman" panose="02020603050405020304" pitchFamily="18" charset="0"/>
              </a:rPr>
              <a:t> are unified in the same space by converting the vision modality into </a:t>
            </a:r>
            <a:r>
              <a:rPr lang="en-US" altLang="zh-CN" sz="2400" b="1" dirty="0">
                <a:solidFill>
                  <a:prstClr val="black"/>
                </a:solidFill>
                <a:cs typeface="Times New Roman" panose="02020603050405020304" pitchFamily="18" charset="0"/>
              </a:rPr>
              <a:t>semantic attribute prompts</a:t>
            </a:r>
            <a:r>
              <a:rPr lang="en-US" altLang="zh-CN" sz="2400" dirty="0">
                <a:solidFill>
                  <a:prstClr val="black"/>
                </a:solidFill>
                <a:cs typeface="Times New Roman" panose="02020603050405020304" pitchFamily="18" charset="0"/>
              </a:rPr>
              <a:t>.</a:t>
            </a:r>
          </a:p>
        </p:txBody>
      </p:sp>
      <p:sp>
        <p:nvSpPr>
          <p:cNvPr id="7" name="矩形 6">
            <a:extLst>
              <a:ext uri="{FF2B5EF4-FFF2-40B4-BE49-F238E27FC236}">
                <a16:creationId xmlns:a16="http://schemas.microsoft.com/office/drawing/2014/main" id="{0B2F019A-4249-5541-86FC-C02D6ED330E8}"/>
              </a:ext>
            </a:extLst>
          </p:cNvPr>
          <p:cNvSpPr/>
          <p:nvPr/>
        </p:nvSpPr>
        <p:spPr>
          <a:xfrm>
            <a:off x="312404" y="4817967"/>
            <a:ext cx="8294615" cy="1200329"/>
          </a:xfrm>
          <a:prstGeom prst="rect">
            <a:avLst/>
          </a:prstGeom>
        </p:spPr>
        <p:txBody>
          <a:bodyPr wrap="square">
            <a:spAutoFit/>
          </a:bodyPr>
          <a:lstStyle/>
          <a:p>
            <a:pPr marL="342900" lvl="0" indent="-342900" algn="just">
              <a:buFont typeface="Wingdings" pitchFamily="2" charset="2"/>
              <a:buChar char="Ø"/>
            </a:pPr>
            <a:r>
              <a:rPr lang="en" altLang="zh-CN" sz="2400" dirty="0">
                <a:cs typeface="Times New Roman" panose="02020603050405020304" pitchFamily="18" charset="0"/>
              </a:rPr>
              <a:t>We are the first to adapt the </a:t>
            </a:r>
            <a:r>
              <a:rPr lang="en" altLang="zh-CN" sz="2400" b="1" dirty="0">
                <a:cs typeface="Times New Roman" panose="02020603050405020304" pitchFamily="18" charset="0"/>
              </a:rPr>
              <a:t>generative pre-trained language model </a:t>
            </a:r>
            <a:r>
              <a:rPr lang="en" altLang="zh-CN" sz="2400" dirty="0">
                <a:cs typeface="Times New Roman" panose="02020603050405020304" pitchFamily="18" charset="0"/>
              </a:rPr>
              <a:t>to solve the MPSG task and achieve superior performance on a real-world dataset.</a:t>
            </a:r>
          </a:p>
        </p:txBody>
      </p:sp>
      <p:sp>
        <p:nvSpPr>
          <p:cNvPr id="9" name="矩形 8">
            <a:extLst>
              <a:ext uri="{FF2B5EF4-FFF2-40B4-BE49-F238E27FC236}">
                <a16:creationId xmlns:a16="http://schemas.microsoft.com/office/drawing/2014/main" id="{447F066F-78A9-6A45-BF4F-2B63E3C77121}"/>
              </a:ext>
            </a:extLst>
          </p:cNvPr>
          <p:cNvSpPr/>
          <p:nvPr/>
        </p:nvSpPr>
        <p:spPr>
          <a:xfrm>
            <a:off x="353451" y="3014866"/>
            <a:ext cx="8294615" cy="1569660"/>
          </a:xfrm>
          <a:prstGeom prst="rect">
            <a:avLst/>
          </a:prstGeom>
        </p:spPr>
        <p:txBody>
          <a:bodyPr wrap="square">
            <a:spAutoFit/>
          </a:bodyPr>
          <a:lstStyle/>
          <a:p>
            <a:pPr marL="342900" lvl="0" indent="-342900" algn="just">
              <a:buFont typeface="Wingdings" pitchFamily="2" charset="2"/>
              <a:buChar char="Ø"/>
            </a:pPr>
            <a:r>
              <a:rPr lang="en" altLang="zh-CN" sz="2400" dirty="0">
                <a:solidFill>
                  <a:prstClr val="black"/>
                </a:solidFill>
                <a:cs typeface="Times New Roman" panose="02020603050405020304" pitchFamily="18" charset="0"/>
              </a:rPr>
              <a:t>We are the first to perform both </a:t>
            </a:r>
            <a:r>
              <a:rPr lang="en" altLang="zh-CN" sz="2400" b="1" dirty="0">
                <a:solidFill>
                  <a:prstClr val="black"/>
                </a:solidFill>
                <a:cs typeface="Times New Roman" panose="02020603050405020304" pitchFamily="18" charset="0"/>
              </a:rPr>
              <a:t>output-level</a:t>
            </a:r>
            <a:r>
              <a:rPr lang="en" altLang="zh-CN" sz="2400" dirty="0">
                <a:solidFill>
                  <a:prstClr val="black"/>
                </a:solidFill>
                <a:cs typeface="Times New Roman" panose="02020603050405020304" pitchFamily="18" charset="0"/>
              </a:rPr>
              <a:t> and </a:t>
            </a:r>
            <a:r>
              <a:rPr lang="en" altLang="zh-CN" sz="2400" b="1" dirty="0">
                <a:solidFill>
                  <a:prstClr val="black"/>
                </a:solidFill>
                <a:cs typeface="Times New Roman" panose="02020603050405020304" pitchFamily="18" charset="0"/>
              </a:rPr>
              <a:t>representation-level</a:t>
            </a:r>
            <a:r>
              <a:rPr lang="en" altLang="zh-CN" sz="2400" dirty="0">
                <a:solidFill>
                  <a:prstClr val="black"/>
                </a:solidFill>
                <a:cs typeface="Times New Roman" panose="02020603050405020304" pitchFamily="18" charset="0"/>
              </a:rPr>
              <a:t> supervision for MPSG simultaneously and introduce the </a:t>
            </a:r>
            <a:r>
              <a:rPr lang="en" altLang="zh-CN" sz="2400" b="1" dirty="0">
                <a:solidFill>
                  <a:prstClr val="black"/>
                </a:solidFill>
                <a:cs typeface="Times New Roman" panose="02020603050405020304" pitchFamily="18" charset="0"/>
              </a:rPr>
              <a:t>data augmentation-based</a:t>
            </a:r>
            <a:r>
              <a:rPr lang="en" altLang="zh-CN" sz="2400" dirty="0">
                <a:solidFill>
                  <a:prstClr val="black"/>
                </a:solidFill>
                <a:cs typeface="Times New Roman" panose="02020603050405020304" pitchFamily="18" charset="0"/>
              </a:rPr>
              <a:t> robustness regularization.</a:t>
            </a:r>
          </a:p>
        </p:txBody>
      </p:sp>
      <p:sp>
        <p:nvSpPr>
          <p:cNvPr id="2" name="灯片编号占位符 1">
            <a:extLst>
              <a:ext uri="{FF2B5EF4-FFF2-40B4-BE49-F238E27FC236}">
                <a16:creationId xmlns:a16="http://schemas.microsoft.com/office/drawing/2014/main" id="{DC305F22-D4A6-8F4C-A95D-A7ED46FF969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B4E1176-A1F2-DD4C-9686-6B2535804107}"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FE12A61B-D080-408E-A8DF-7EE9FFA85544}"/>
              </a:ext>
            </a:extLst>
          </p:cNvPr>
          <p:cNvSpPr/>
          <p:nvPr/>
        </p:nvSpPr>
        <p:spPr>
          <a:xfrm>
            <a:off x="474497" y="1009939"/>
            <a:ext cx="8294615" cy="34289"/>
          </a:xfrm>
          <a:prstGeom prst="rect">
            <a:avLst/>
          </a:prstGeom>
          <a:solidFill>
            <a:srgbClr val="9C0F11"/>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Calibri" panose="020F0502020204030204" pitchFamily="34" charset="0"/>
            </a:endParaRPr>
          </a:p>
        </p:txBody>
      </p:sp>
      <p:sp>
        <p:nvSpPr>
          <p:cNvPr id="10" name="文本框 9">
            <a:extLst>
              <a:ext uri="{FF2B5EF4-FFF2-40B4-BE49-F238E27FC236}">
                <a16:creationId xmlns:a16="http://schemas.microsoft.com/office/drawing/2014/main" id="{0DCAF756-C103-4DE8-9382-D7CE5B8BDDF9}"/>
              </a:ext>
            </a:extLst>
          </p:cNvPr>
          <p:cNvSpPr txBox="1"/>
          <p:nvPr/>
        </p:nvSpPr>
        <p:spPr>
          <a:xfrm>
            <a:off x="397205" y="236550"/>
            <a:ext cx="2840722" cy="643894"/>
          </a:xfrm>
          <a:prstGeom prst="rect">
            <a:avLst/>
          </a:prstGeom>
          <a:noFill/>
        </p:spPr>
        <p:txBody>
          <a:bodyPr wrap="square"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Calibri" panose="020F0502020204030204" pitchFamily="34" charset="0"/>
              </a:rPr>
              <a:t>Conclusion</a:t>
            </a:r>
          </a:p>
        </p:txBody>
      </p:sp>
      <p:sp>
        <p:nvSpPr>
          <p:cNvPr id="11" name="矩形 10">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extLst>
      <p:ext uri="{BB962C8B-B14F-4D97-AF65-F5344CB8AC3E}">
        <p14:creationId xmlns:p14="http://schemas.microsoft.com/office/powerpoint/2010/main" val="39105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D2271E-412A-4D10-801B-291751EDB82F}"/>
              </a:ext>
            </a:extLst>
          </p:cNvPr>
          <p:cNvSpPr>
            <a:spLocks noGrp="1"/>
          </p:cNvSpPr>
          <p:nvPr>
            <p:ph type="sldNum" sz="quarter" idx="12"/>
          </p:nvPr>
        </p:nvSpPr>
        <p:spPr/>
        <p:txBody>
          <a:bodyPr/>
          <a:lstStyle/>
          <a:p>
            <a:fld id="{CB6486A0-23A1-44FC-B85B-080101ACC06E}" type="slidenum">
              <a:rPr lang="zh-CN" altLang="en-US" smtClean="0"/>
              <a:t>21</a:t>
            </a:fld>
            <a:endParaRPr lang="zh-CN" altLang="en-US"/>
          </a:p>
        </p:txBody>
      </p:sp>
      <p:sp>
        <p:nvSpPr>
          <p:cNvPr id="7" name="标题 1">
            <a:extLst>
              <a:ext uri="{FF2B5EF4-FFF2-40B4-BE49-F238E27FC236}">
                <a16:creationId xmlns:a16="http://schemas.microsoft.com/office/drawing/2014/main" id="{F64C6A90-2395-44A9-81E7-06CD3864021E}"/>
              </a:ext>
            </a:extLst>
          </p:cNvPr>
          <p:cNvSpPr txBox="1">
            <a:spLocks/>
          </p:cNvSpPr>
          <p:nvPr/>
        </p:nvSpPr>
        <p:spPr>
          <a:xfrm>
            <a:off x="1896967" y="2908600"/>
            <a:ext cx="5350061" cy="729948"/>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Times New Roman" panose="02020603050405020304" pitchFamily="18" charset="0"/>
                <a:cs typeface="Times New Roman" panose="02020603050405020304" pitchFamily="18" charset="0"/>
              </a:rPr>
              <a:t>Thanks for your listening. </a:t>
            </a:r>
            <a:endParaRPr lang="zh-CN" altLang="en-US" sz="3600" b="1" dirty="0">
              <a:latin typeface="Times New Roman" panose="02020603050405020304" pitchFamily="18" charset="0"/>
              <a:cs typeface="Times New Roman" panose="02020603050405020304" pitchFamily="18" charset="0"/>
            </a:endParaRPr>
          </a:p>
        </p:txBody>
      </p:sp>
      <p:sp>
        <p:nvSpPr>
          <p:cNvPr id="8" name="标题 1">
            <a:extLst>
              <a:ext uri="{FF2B5EF4-FFF2-40B4-BE49-F238E27FC236}">
                <a16:creationId xmlns:a16="http://schemas.microsoft.com/office/drawing/2014/main" id="{800C3286-08D6-4D5F-8EFF-13E65F69857B}"/>
              </a:ext>
            </a:extLst>
          </p:cNvPr>
          <p:cNvSpPr txBox="1">
            <a:spLocks/>
          </p:cNvSpPr>
          <p:nvPr/>
        </p:nvSpPr>
        <p:spPr>
          <a:xfrm>
            <a:off x="3356519" y="6177688"/>
            <a:ext cx="2505075" cy="380087"/>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en-US" altLang="zh-CN" sz="2100" b="1" dirty="0">
                <a:latin typeface="Times New Roman" panose="02020603050405020304" pitchFamily="18" charset="0"/>
                <a:cs typeface="Times New Roman" panose="02020603050405020304" pitchFamily="18" charset="0"/>
              </a:rPr>
              <a:t>Codes are available!</a:t>
            </a:r>
            <a:endParaRPr lang="zh-CN" altLang="en-US" sz="2100" b="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A27F0933-FF54-6A40-930A-1DAE13DDD615}"/>
              </a:ext>
            </a:extLst>
          </p:cNvPr>
          <p:cNvPicPr>
            <a:picLocks noChangeAspect="1"/>
          </p:cNvPicPr>
          <p:nvPr/>
        </p:nvPicPr>
        <p:blipFill>
          <a:blip r:embed="rId3"/>
          <a:stretch>
            <a:fillRect/>
          </a:stretch>
        </p:blipFill>
        <p:spPr>
          <a:xfrm>
            <a:off x="2409794" y="609981"/>
            <a:ext cx="4324404" cy="2259850"/>
          </a:xfrm>
          <a:prstGeom prst="rect">
            <a:avLst/>
          </a:prstGeom>
        </p:spPr>
      </p:pic>
      <p:pic>
        <p:nvPicPr>
          <p:cNvPr id="5" name="图片 4">
            <a:extLst>
              <a:ext uri="{FF2B5EF4-FFF2-40B4-BE49-F238E27FC236}">
                <a16:creationId xmlns:a16="http://schemas.microsoft.com/office/drawing/2014/main" id="{5825EC74-C453-2047-D31E-E9E1674F0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62" y="3638548"/>
            <a:ext cx="2505075" cy="2505075"/>
          </a:xfrm>
          <a:prstGeom prst="rect">
            <a:avLst/>
          </a:prstGeom>
        </p:spPr>
      </p:pic>
    </p:spTree>
    <p:extLst>
      <p:ext uri="{BB962C8B-B14F-4D97-AF65-F5344CB8AC3E}">
        <p14:creationId xmlns:p14="http://schemas.microsoft.com/office/powerpoint/2010/main" val="2710484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Background</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3</a:t>
            </a:fld>
            <a:endParaRPr lang="zh-CN" altLang="en-US"/>
          </a:p>
        </p:txBody>
      </p:sp>
      <p:sp>
        <p:nvSpPr>
          <p:cNvPr id="8" name="文本框 7">
            <a:extLst>
              <a:ext uri="{FF2B5EF4-FFF2-40B4-BE49-F238E27FC236}">
                <a16:creationId xmlns:a16="http://schemas.microsoft.com/office/drawing/2014/main" id="{3DBFAA98-4354-46E0-92EC-C1B7C158524C}"/>
              </a:ext>
            </a:extLst>
          </p:cNvPr>
          <p:cNvSpPr txBox="1"/>
          <p:nvPr/>
        </p:nvSpPr>
        <p:spPr>
          <a:xfrm>
            <a:off x="304645" y="1202602"/>
            <a:ext cx="8302375" cy="954107"/>
          </a:xfrm>
          <a:prstGeom prst="rect">
            <a:avLst/>
          </a:prstGeom>
          <a:noFill/>
        </p:spPr>
        <p:txBody>
          <a:bodyPr wrap="square" rtlCol="0">
            <a:spAutoFit/>
          </a:bodyPr>
          <a:lstStyle/>
          <a:p>
            <a:pPr algn="just"/>
            <a:r>
              <a:rPr lang="en-US" altLang="zh-CN" sz="2800" dirty="0">
                <a:latin typeface="Calibri" panose="020F0502020204030204" pitchFamily="34" charset="0"/>
                <a:cs typeface="Calibri" panose="020F0502020204030204" pitchFamily="34" charset="0"/>
              </a:rPr>
              <a:t>Online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shopping</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platform</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always</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shows</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various</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information</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about</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the</a:t>
            </a:r>
            <a:r>
              <a:rPr lang="zh-CN" altLang="en-US" sz="2800" dirty="0">
                <a:latin typeface="Calibri" panose="020F0502020204030204" pitchFamily="34" charset="0"/>
                <a:cs typeface="Calibri" panose="020F0502020204030204" pitchFamily="34" charset="0"/>
              </a:rPr>
              <a:t> </a:t>
            </a:r>
            <a:r>
              <a:rPr lang="en-US" altLang="zh-CN" sz="2800" dirty="0">
                <a:latin typeface="Calibri" panose="020F0502020204030204" pitchFamily="34" charset="0"/>
                <a:cs typeface="Calibri" panose="020F0502020204030204" pitchFamily="34" charset="0"/>
              </a:rPr>
              <a:t>product.</a:t>
            </a:r>
            <a:endParaRPr lang="zh-CN" altLang="en-US" sz="28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30" name="Picture 6" descr="online shopping statistics graphic 1">
            <a:extLst>
              <a:ext uri="{FF2B5EF4-FFF2-40B4-BE49-F238E27FC236}">
                <a16:creationId xmlns:a16="http://schemas.microsoft.com/office/drawing/2014/main" id="{20DF3311-10BA-EEC9-49F5-B3EFEB16E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05" y="2434066"/>
            <a:ext cx="3874514" cy="2460585"/>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EC892A6B-C01A-FF24-8F28-99E4EDA1DEF5}"/>
              </a:ext>
            </a:extLst>
          </p:cNvPr>
          <p:cNvSpPr txBox="1"/>
          <p:nvPr/>
        </p:nvSpPr>
        <p:spPr>
          <a:xfrm>
            <a:off x="552373" y="5047136"/>
            <a:ext cx="3407070" cy="268396"/>
          </a:xfrm>
          <a:prstGeom prst="rect">
            <a:avLst/>
          </a:prstGeom>
          <a:noFill/>
        </p:spPr>
        <p:txBody>
          <a:bodyPr wrap="square" rtlCol="0">
            <a:spAutoFit/>
          </a:bodyPr>
          <a:lstStyle/>
          <a:p>
            <a:r>
              <a:rPr lang="en-US" altLang="zh-CN" sz="1100" dirty="0">
                <a:latin typeface="Calibri" panose="020F0502020204030204" pitchFamily="34" charset="0"/>
                <a:cs typeface="Calibri" panose="020F0502020204030204" pitchFamily="34" charset="0"/>
              </a:rPr>
              <a:t>https://</a:t>
            </a:r>
            <a:r>
              <a:rPr lang="en-US" altLang="zh-CN" sz="1100" dirty="0" err="1">
                <a:latin typeface="Calibri" panose="020F0502020204030204" pitchFamily="34" charset="0"/>
                <a:cs typeface="Calibri" panose="020F0502020204030204" pitchFamily="34" charset="0"/>
              </a:rPr>
              <a:t>www.oberlo.com</a:t>
            </a:r>
            <a:r>
              <a:rPr lang="en-US" altLang="zh-CN" sz="1100" dirty="0">
                <a:latin typeface="Calibri" panose="020F0502020204030204" pitchFamily="34" charset="0"/>
                <a:cs typeface="Calibri" panose="020F0502020204030204" pitchFamily="34" charset="0"/>
              </a:rPr>
              <a:t>/blog/online-shopping-statistics </a:t>
            </a:r>
            <a:endParaRPr lang="zh-CN" altLang="en-US" sz="1100" dirty="0">
              <a:latin typeface="Calibri" panose="020F0502020204030204" pitchFamily="34" charset="0"/>
              <a:cs typeface="Calibri" panose="020F0502020204030204" pitchFamily="34" charset="0"/>
            </a:endParaRPr>
          </a:p>
        </p:txBody>
      </p:sp>
      <p:pic>
        <p:nvPicPr>
          <p:cNvPr id="3" name="图片 2">
            <a:extLst>
              <a:ext uri="{FF2B5EF4-FFF2-40B4-BE49-F238E27FC236}">
                <a16:creationId xmlns:a16="http://schemas.microsoft.com/office/drawing/2014/main" id="{BDAE1008-149A-D080-F10C-F843FA8E2A18}"/>
              </a:ext>
            </a:extLst>
          </p:cNvPr>
          <p:cNvPicPr>
            <a:picLocks noChangeAspect="1"/>
          </p:cNvPicPr>
          <p:nvPr/>
        </p:nvPicPr>
        <p:blipFill>
          <a:blip r:embed="rId4"/>
          <a:stretch>
            <a:fillRect/>
          </a:stretch>
        </p:blipFill>
        <p:spPr>
          <a:xfrm>
            <a:off x="4749957" y="2126658"/>
            <a:ext cx="3618437" cy="2171701"/>
          </a:xfrm>
          <a:prstGeom prst="rect">
            <a:avLst/>
          </a:prstGeom>
        </p:spPr>
      </p:pic>
      <p:pic>
        <p:nvPicPr>
          <p:cNvPr id="5" name="图片 4">
            <a:extLst>
              <a:ext uri="{FF2B5EF4-FFF2-40B4-BE49-F238E27FC236}">
                <a16:creationId xmlns:a16="http://schemas.microsoft.com/office/drawing/2014/main" id="{EE28448B-4D95-3C58-E999-F2D7651BA07E}"/>
              </a:ext>
            </a:extLst>
          </p:cNvPr>
          <p:cNvPicPr>
            <a:picLocks noChangeAspect="1"/>
          </p:cNvPicPr>
          <p:nvPr/>
        </p:nvPicPr>
        <p:blipFill>
          <a:blip r:embed="rId5"/>
          <a:stretch>
            <a:fillRect/>
          </a:stretch>
        </p:blipFill>
        <p:spPr>
          <a:xfrm>
            <a:off x="4749957" y="4372589"/>
            <a:ext cx="3684424" cy="1762806"/>
          </a:xfrm>
          <a:prstGeom prst="rect">
            <a:avLst/>
          </a:prstGeom>
        </p:spPr>
      </p:pic>
      <p:sp>
        <p:nvSpPr>
          <p:cNvPr id="6" name="矩形 5">
            <a:extLst>
              <a:ext uri="{FF2B5EF4-FFF2-40B4-BE49-F238E27FC236}">
                <a16:creationId xmlns:a16="http://schemas.microsoft.com/office/drawing/2014/main" id="{2D3F019C-72F8-FE3E-2BC4-955D3EB48BD2}"/>
              </a:ext>
            </a:extLst>
          </p:cNvPr>
          <p:cNvSpPr/>
          <p:nvPr/>
        </p:nvSpPr>
        <p:spPr>
          <a:xfrm>
            <a:off x="4650566" y="2095169"/>
            <a:ext cx="3783815" cy="4114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6339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Background</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4</a:t>
            </a:fld>
            <a:endParaRPr lang="zh-CN" altLang="en-US"/>
          </a:p>
        </p:txBody>
      </p:sp>
      <p:sp>
        <p:nvSpPr>
          <p:cNvPr id="11" name="矩形 10">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a:extLst>
              <a:ext uri="{FF2B5EF4-FFF2-40B4-BE49-F238E27FC236}">
                <a16:creationId xmlns:a16="http://schemas.microsoft.com/office/drawing/2014/main" id="{6E0F8926-F595-81B6-865B-22091B57C8EA}"/>
              </a:ext>
            </a:extLst>
          </p:cNvPr>
          <p:cNvPicPr>
            <a:picLocks noChangeAspect="1"/>
          </p:cNvPicPr>
          <p:nvPr/>
        </p:nvPicPr>
        <p:blipFill>
          <a:blip r:embed="rId3"/>
          <a:stretch>
            <a:fillRect/>
          </a:stretch>
        </p:blipFill>
        <p:spPr>
          <a:xfrm>
            <a:off x="2438322" y="2207854"/>
            <a:ext cx="4267355" cy="3610271"/>
          </a:xfrm>
          <a:prstGeom prst="rect">
            <a:avLst/>
          </a:prstGeom>
        </p:spPr>
      </p:pic>
      <p:sp>
        <p:nvSpPr>
          <p:cNvPr id="10" name="文本框 7">
            <a:extLst>
              <a:ext uri="{FF2B5EF4-FFF2-40B4-BE49-F238E27FC236}">
                <a16:creationId xmlns:a16="http://schemas.microsoft.com/office/drawing/2014/main" id="{3DBFAA98-4354-46E0-92EC-C1B7C158524C}"/>
              </a:ext>
            </a:extLst>
          </p:cNvPr>
          <p:cNvSpPr txBox="1"/>
          <p:nvPr/>
        </p:nvSpPr>
        <p:spPr>
          <a:xfrm>
            <a:off x="304645" y="1376132"/>
            <a:ext cx="8302375"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Multi-Modal Product Summarization Generation (MPSG)</a:t>
            </a:r>
          </a:p>
        </p:txBody>
      </p:sp>
    </p:spTree>
    <p:extLst>
      <p:ext uri="{BB962C8B-B14F-4D97-AF65-F5344CB8AC3E}">
        <p14:creationId xmlns:p14="http://schemas.microsoft.com/office/powerpoint/2010/main" val="112516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Outline</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5</a:t>
            </a:fld>
            <a:endParaRPr lang="zh-CN" altLang="en-US"/>
          </a:p>
        </p:txBody>
      </p:sp>
      <p:cxnSp>
        <p:nvCxnSpPr>
          <p:cNvPr id="111" name="直接连接符 110">
            <a:extLst>
              <a:ext uri="{FF2B5EF4-FFF2-40B4-BE49-F238E27FC236}">
                <a16:creationId xmlns:a16="http://schemas.microsoft.com/office/drawing/2014/main" id="{2D2D3CB6-7B57-4E70-A2E7-4FDB075EECFB}"/>
              </a:ext>
            </a:extLst>
          </p:cNvPr>
          <p:cNvCxnSpPr>
            <a:stCxn id="148" idx="2"/>
            <a:endCxn id="121" idx="6"/>
          </p:cNvCxnSpPr>
          <p:nvPr/>
        </p:nvCxnSpPr>
        <p:spPr>
          <a:xfrm>
            <a:off x="1138821" y="3379310"/>
            <a:ext cx="6952097" cy="0"/>
          </a:xfrm>
          <a:prstGeom prst="line">
            <a:avLst/>
          </a:prstGeom>
          <a:noFill/>
          <a:ln w="12700" cap="rnd" cmpd="sng" algn="ctr">
            <a:solidFill>
              <a:sysClr val="window" lastClr="FFFFFF">
                <a:lumMod val="75000"/>
              </a:sysClr>
            </a:solidFill>
            <a:prstDash val="solid"/>
            <a:round/>
          </a:ln>
          <a:effectLst/>
        </p:spPr>
      </p:cxnSp>
      <p:grpSp>
        <p:nvGrpSpPr>
          <p:cNvPr id="144" name="iṧḷiḓé">
            <a:extLst>
              <a:ext uri="{FF2B5EF4-FFF2-40B4-BE49-F238E27FC236}">
                <a16:creationId xmlns:a16="http://schemas.microsoft.com/office/drawing/2014/main" id="{7F9B835B-83D8-44C2-952C-C9E5DE05BFD7}"/>
              </a:ext>
            </a:extLst>
          </p:cNvPr>
          <p:cNvGrpSpPr/>
          <p:nvPr/>
        </p:nvGrpSpPr>
        <p:grpSpPr>
          <a:xfrm>
            <a:off x="815901" y="2112265"/>
            <a:ext cx="705621" cy="832803"/>
            <a:chOff x="1514216" y="1539875"/>
            <a:chExt cx="849842" cy="942956"/>
          </a:xfrm>
        </p:grpSpPr>
        <p:sp>
          <p:nvSpPr>
            <p:cNvPr id="149" name="ïṡlîḑe">
              <a:extLst>
                <a:ext uri="{FF2B5EF4-FFF2-40B4-BE49-F238E27FC236}">
                  <a16:creationId xmlns:a16="http://schemas.microsoft.com/office/drawing/2014/main" id="{00080F0B-64DD-46C9-9F23-02C54EE38CA0}"/>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50" name="î$ļíḍè">
              <a:extLst>
                <a:ext uri="{FF2B5EF4-FFF2-40B4-BE49-F238E27FC236}">
                  <a16:creationId xmlns:a16="http://schemas.microsoft.com/office/drawing/2014/main" id="{9736695E-3377-49E0-9EE9-FB27A56B9676}"/>
                </a:ext>
              </a:extLst>
            </p:cNvPr>
            <p:cNvSpPr/>
            <p:nvPr/>
          </p:nvSpPr>
          <p:spPr>
            <a:xfrm>
              <a:off x="1765403" y="1865079"/>
              <a:ext cx="347468" cy="292548"/>
            </a:xfrm>
            <a:custGeom>
              <a:avLst/>
              <a:gdLst>
                <a:gd name="connsiteX0" fmla="*/ 54158 w 604539"/>
                <a:gd name="connsiteY0" fmla="*/ 287695 h 508988"/>
                <a:gd name="connsiteX1" fmla="*/ 242194 w 604539"/>
                <a:gd name="connsiteY1" fmla="*/ 287695 h 508988"/>
                <a:gd name="connsiteX2" fmla="*/ 264990 w 604539"/>
                <a:gd name="connsiteY2" fmla="*/ 306729 h 508988"/>
                <a:gd name="connsiteX3" fmla="*/ 295264 w 604539"/>
                <a:gd name="connsiteY3" fmla="*/ 478149 h 508988"/>
                <a:gd name="connsiteX4" fmla="*/ 296591 w 604539"/>
                <a:gd name="connsiteY4" fmla="*/ 485739 h 508988"/>
                <a:gd name="connsiteX5" fmla="*/ 273433 w 604539"/>
                <a:gd name="connsiteY5" fmla="*/ 508988 h 508988"/>
                <a:gd name="connsiteX6" fmla="*/ 273071 w 604539"/>
                <a:gd name="connsiteY6" fmla="*/ 508988 h 508988"/>
                <a:gd name="connsiteX7" fmla="*/ 23160 w 604539"/>
                <a:gd name="connsiteY7" fmla="*/ 508988 h 508988"/>
                <a:gd name="connsiteX8" fmla="*/ 5430 w 604539"/>
                <a:gd name="connsiteY8" fmla="*/ 500676 h 508988"/>
                <a:gd name="connsiteX9" fmla="*/ 364 w 604539"/>
                <a:gd name="connsiteY9" fmla="*/ 481763 h 508988"/>
                <a:gd name="connsiteX10" fmla="*/ 31241 w 604539"/>
                <a:gd name="connsiteY10" fmla="*/ 306729 h 508988"/>
                <a:gd name="connsiteX11" fmla="*/ 54158 w 604539"/>
                <a:gd name="connsiteY11" fmla="*/ 287695 h 508988"/>
                <a:gd name="connsiteX12" fmla="*/ 362106 w 604539"/>
                <a:gd name="connsiteY12" fmla="*/ 287554 h 508988"/>
                <a:gd name="connsiteX13" fmla="*/ 550142 w 604539"/>
                <a:gd name="connsiteY13" fmla="*/ 287554 h 508988"/>
                <a:gd name="connsiteX14" fmla="*/ 572938 w 604539"/>
                <a:gd name="connsiteY14" fmla="*/ 306710 h 508988"/>
                <a:gd name="connsiteX15" fmla="*/ 603212 w 604539"/>
                <a:gd name="connsiteY15" fmla="*/ 478147 h 508988"/>
                <a:gd name="connsiteX16" fmla="*/ 604539 w 604539"/>
                <a:gd name="connsiteY16" fmla="*/ 485736 h 508988"/>
                <a:gd name="connsiteX17" fmla="*/ 581381 w 604539"/>
                <a:gd name="connsiteY17" fmla="*/ 508988 h 508988"/>
                <a:gd name="connsiteX18" fmla="*/ 581019 w 604539"/>
                <a:gd name="connsiteY18" fmla="*/ 508988 h 508988"/>
                <a:gd name="connsiteX19" fmla="*/ 331108 w 604539"/>
                <a:gd name="connsiteY19" fmla="*/ 508988 h 508988"/>
                <a:gd name="connsiteX20" fmla="*/ 313378 w 604539"/>
                <a:gd name="connsiteY20" fmla="*/ 500675 h 508988"/>
                <a:gd name="connsiteX21" fmla="*/ 308312 w 604539"/>
                <a:gd name="connsiteY21" fmla="*/ 481761 h 508988"/>
                <a:gd name="connsiteX22" fmla="*/ 339189 w 604539"/>
                <a:gd name="connsiteY22" fmla="*/ 306710 h 508988"/>
                <a:gd name="connsiteX23" fmla="*/ 362106 w 604539"/>
                <a:gd name="connsiteY23" fmla="*/ 287554 h 508988"/>
                <a:gd name="connsiteX24" fmla="*/ 208081 w 604539"/>
                <a:gd name="connsiteY24" fmla="*/ 54053 h 508988"/>
                <a:gd name="connsiteX25" fmla="*/ 396118 w 604539"/>
                <a:gd name="connsiteY25" fmla="*/ 54053 h 508988"/>
                <a:gd name="connsiteX26" fmla="*/ 419034 w 604539"/>
                <a:gd name="connsiteY26" fmla="*/ 73201 h 508988"/>
                <a:gd name="connsiteX27" fmla="*/ 449308 w 604539"/>
                <a:gd name="connsiteY27" fmla="*/ 244446 h 508988"/>
                <a:gd name="connsiteX28" fmla="*/ 450635 w 604539"/>
                <a:gd name="connsiteY28" fmla="*/ 252154 h 508988"/>
                <a:gd name="connsiteX29" fmla="*/ 427357 w 604539"/>
                <a:gd name="connsiteY29" fmla="*/ 275275 h 508988"/>
                <a:gd name="connsiteX30" fmla="*/ 427115 w 604539"/>
                <a:gd name="connsiteY30" fmla="*/ 275275 h 508988"/>
                <a:gd name="connsiteX31" fmla="*/ 177204 w 604539"/>
                <a:gd name="connsiteY31" fmla="*/ 275275 h 508988"/>
                <a:gd name="connsiteX32" fmla="*/ 159353 w 604539"/>
                <a:gd name="connsiteY32" fmla="*/ 266966 h 508988"/>
                <a:gd name="connsiteX33" fmla="*/ 154288 w 604539"/>
                <a:gd name="connsiteY33" fmla="*/ 248059 h 508988"/>
                <a:gd name="connsiteX34" fmla="*/ 185285 w 604539"/>
                <a:gd name="connsiteY34" fmla="*/ 73201 h 508988"/>
                <a:gd name="connsiteX35" fmla="*/ 208081 w 604539"/>
                <a:gd name="connsiteY35" fmla="*/ 54053 h 508988"/>
                <a:gd name="connsiteX36" fmla="*/ 518273 w 604539"/>
                <a:gd name="connsiteY36" fmla="*/ 0 h 508988"/>
                <a:gd name="connsiteX37" fmla="*/ 541548 w 604539"/>
                <a:gd name="connsiteY37" fmla="*/ 23244 h 508988"/>
                <a:gd name="connsiteX38" fmla="*/ 541548 w 604539"/>
                <a:gd name="connsiteY38" fmla="*/ 54075 h 508988"/>
                <a:gd name="connsiteX39" fmla="*/ 572422 w 604539"/>
                <a:gd name="connsiteY39" fmla="*/ 54075 h 508988"/>
                <a:gd name="connsiteX40" fmla="*/ 595577 w 604539"/>
                <a:gd name="connsiteY40" fmla="*/ 77199 h 508988"/>
                <a:gd name="connsiteX41" fmla="*/ 572422 w 604539"/>
                <a:gd name="connsiteY41" fmla="*/ 100322 h 508988"/>
                <a:gd name="connsiteX42" fmla="*/ 541548 w 604539"/>
                <a:gd name="connsiteY42" fmla="*/ 100322 h 508988"/>
                <a:gd name="connsiteX43" fmla="*/ 541548 w 604539"/>
                <a:gd name="connsiteY43" fmla="*/ 131274 h 508988"/>
                <a:gd name="connsiteX44" fmla="*/ 518273 w 604539"/>
                <a:gd name="connsiteY44" fmla="*/ 154397 h 508988"/>
                <a:gd name="connsiteX45" fmla="*/ 495117 w 604539"/>
                <a:gd name="connsiteY45" fmla="*/ 131274 h 508988"/>
                <a:gd name="connsiteX46" fmla="*/ 495117 w 604539"/>
                <a:gd name="connsiteY46" fmla="*/ 100322 h 508988"/>
                <a:gd name="connsiteX47" fmla="*/ 464244 w 604539"/>
                <a:gd name="connsiteY47" fmla="*/ 100322 h 508988"/>
                <a:gd name="connsiteX48" fmla="*/ 440968 w 604539"/>
                <a:gd name="connsiteY48" fmla="*/ 77199 h 508988"/>
                <a:gd name="connsiteX49" fmla="*/ 464244 w 604539"/>
                <a:gd name="connsiteY49" fmla="*/ 54075 h 508988"/>
                <a:gd name="connsiteX50" fmla="*/ 495117 w 604539"/>
                <a:gd name="connsiteY50" fmla="*/ 54075 h 508988"/>
                <a:gd name="connsiteX51" fmla="*/ 495117 w 604539"/>
                <a:gd name="connsiteY51" fmla="*/ 23244 h 508988"/>
                <a:gd name="connsiteX52" fmla="*/ 518273 w 604539"/>
                <a:gd name="connsiteY52" fmla="*/ 0 h 50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4539" h="508988">
                  <a:moveTo>
                    <a:pt x="54158" y="287695"/>
                  </a:moveTo>
                  <a:lnTo>
                    <a:pt x="242194" y="287695"/>
                  </a:lnTo>
                  <a:cubicBezTo>
                    <a:pt x="253411" y="287695"/>
                    <a:pt x="263060" y="295766"/>
                    <a:pt x="264990" y="306729"/>
                  </a:cubicBezTo>
                  <a:lnTo>
                    <a:pt x="295264" y="478149"/>
                  </a:lnTo>
                  <a:cubicBezTo>
                    <a:pt x="296109" y="480559"/>
                    <a:pt x="296591" y="483088"/>
                    <a:pt x="296591" y="485739"/>
                  </a:cubicBezTo>
                  <a:cubicBezTo>
                    <a:pt x="296591" y="498628"/>
                    <a:pt x="286218" y="508988"/>
                    <a:pt x="273433" y="508988"/>
                  </a:cubicBezTo>
                  <a:lnTo>
                    <a:pt x="273071" y="508988"/>
                  </a:lnTo>
                  <a:lnTo>
                    <a:pt x="23160" y="508988"/>
                  </a:lnTo>
                  <a:cubicBezTo>
                    <a:pt x="16285" y="508988"/>
                    <a:pt x="9772" y="505977"/>
                    <a:pt x="5430" y="500676"/>
                  </a:cubicBezTo>
                  <a:cubicBezTo>
                    <a:pt x="967" y="495496"/>
                    <a:pt x="-842" y="488509"/>
                    <a:pt x="364" y="481763"/>
                  </a:cubicBezTo>
                  <a:lnTo>
                    <a:pt x="31241" y="306729"/>
                  </a:lnTo>
                  <a:cubicBezTo>
                    <a:pt x="33171" y="295766"/>
                    <a:pt x="42820" y="287695"/>
                    <a:pt x="54158" y="287695"/>
                  </a:cubicBezTo>
                  <a:close/>
                  <a:moveTo>
                    <a:pt x="362106" y="287554"/>
                  </a:moveTo>
                  <a:lnTo>
                    <a:pt x="550142" y="287554"/>
                  </a:lnTo>
                  <a:cubicBezTo>
                    <a:pt x="561359" y="287554"/>
                    <a:pt x="571008" y="295747"/>
                    <a:pt x="572938" y="306710"/>
                  </a:cubicBezTo>
                  <a:lnTo>
                    <a:pt x="603212" y="478147"/>
                  </a:lnTo>
                  <a:cubicBezTo>
                    <a:pt x="604057" y="480556"/>
                    <a:pt x="604539" y="483086"/>
                    <a:pt x="604539" y="485736"/>
                  </a:cubicBezTo>
                  <a:cubicBezTo>
                    <a:pt x="604539" y="498627"/>
                    <a:pt x="594166" y="508988"/>
                    <a:pt x="581381" y="508988"/>
                  </a:cubicBezTo>
                  <a:lnTo>
                    <a:pt x="581019" y="508988"/>
                  </a:lnTo>
                  <a:lnTo>
                    <a:pt x="331108" y="508988"/>
                  </a:lnTo>
                  <a:cubicBezTo>
                    <a:pt x="324233" y="508988"/>
                    <a:pt x="317720" y="505976"/>
                    <a:pt x="313378" y="500675"/>
                  </a:cubicBezTo>
                  <a:cubicBezTo>
                    <a:pt x="308915" y="495495"/>
                    <a:pt x="307106" y="488507"/>
                    <a:pt x="308312" y="481761"/>
                  </a:cubicBezTo>
                  <a:lnTo>
                    <a:pt x="339189" y="306710"/>
                  </a:lnTo>
                  <a:cubicBezTo>
                    <a:pt x="341119" y="295747"/>
                    <a:pt x="350768" y="287554"/>
                    <a:pt x="362106" y="287554"/>
                  </a:cubicBezTo>
                  <a:close/>
                  <a:moveTo>
                    <a:pt x="208081" y="54053"/>
                  </a:moveTo>
                  <a:lnTo>
                    <a:pt x="396118" y="54053"/>
                  </a:lnTo>
                  <a:cubicBezTo>
                    <a:pt x="407455" y="54053"/>
                    <a:pt x="417104" y="62122"/>
                    <a:pt x="419034" y="73201"/>
                  </a:cubicBezTo>
                  <a:lnTo>
                    <a:pt x="449308" y="244446"/>
                  </a:lnTo>
                  <a:cubicBezTo>
                    <a:pt x="450153" y="246855"/>
                    <a:pt x="450635" y="249504"/>
                    <a:pt x="450635" y="252154"/>
                  </a:cubicBezTo>
                  <a:cubicBezTo>
                    <a:pt x="450635" y="264919"/>
                    <a:pt x="440262" y="275275"/>
                    <a:pt x="427357" y="275275"/>
                  </a:cubicBezTo>
                  <a:lnTo>
                    <a:pt x="427115" y="275275"/>
                  </a:lnTo>
                  <a:lnTo>
                    <a:pt x="177204" y="275275"/>
                  </a:lnTo>
                  <a:cubicBezTo>
                    <a:pt x="170329" y="275275"/>
                    <a:pt x="163816" y="272265"/>
                    <a:pt x="159353" y="266966"/>
                  </a:cubicBezTo>
                  <a:cubicBezTo>
                    <a:pt x="155011" y="261788"/>
                    <a:pt x="153202" y="254803"/>
                    <a:pt x="154288" y="248059"/>
                  </a:cubicBezTo>
                  <a:lnTo>
                    <a:pt x="185285" y="73201"/>
                  </a:lnTo>
                  <a:cubicBezTo>
                    <a:pt x="187215" y="62122"/>
                    <a:pt x="196864" y="54053"/>
                    <a:pt x="208081" y="54053"/>
                  </a:cubicBezTo>
                  <a:close/>
                  <a:moveTo>
                    <a:pt x="518273" y="0"/>
                  </a:moveTo>
                  <a:cubicBezTo>
                    <a:pt x="531177" y="0"/>
                    <a:pt x="541548" y="10358"/>
                    <a:pt x="541548" y="23244"/>
                  </a:cubicBezTo>
                  <a:lnTo>
                    <a:pt x="541548" y="54075"/>
                  </a:lnTo>
                  <a:lnTo>
                    <a:pt x="572422" y="54075"/>
                  </a:lnTo>
                  <a:cubicBezTo>
                    <a:pt x="585205" y="54075"/>
                    <a:pt x="595577" y="64433"/>
                    <a:pt x="595577" y="77199"/>
                  </a:cubicBezTo>
                  <a:cubicBezTo>
                    <a:pt x="595577" y="89965"/>
                    <a:pt x="585205" y="100322"/>
                    <a:pt x="572422" y="100322"/>
                  </a:cubicBezTo>
                  <a:lnTo>
                    <a:pt x="541548" y="100322"/>
                  </a:lnTo>
                  <a:lnTo>
                    <a:pt x="541548" y="131274"/>
                  </a:lnTo>
                  <a:cubicBezTo>
                    <a:pt x="541548" y="144040"/>
                    <a:pt x="531177" y="154397"/>
                    <a:pt x="518273" y="154397"/>
                  </a:cubicBezTo>
                  <a:cubicBezTo>
                    <a:pt x="505489" y="154397"/>
                    <a:pt x="495117" y="144040"/>
                    <a:pt x="495117" y="131274"/>
                  </a:cubicBezTo>
                  <a:lnTo>
                    <a:pt x="495117" y="100322"/>
                  </a:lnTo>
                  <a:lnTo>
                    <a:pt x="464244" y="100322"/>
                  </a:lnTo>
                  <a:cubicBezTo>
                    <a:pt x="451340" y="100322"/>
                    <a:pt x="440968" y="89965"/>
                    <a:pt x="440968" y="77199"/>
                  </a:cubicBezTo>
                  <a:cubicBezTo>
                    <a:pt x="440968" y="64433"/>
                    <a:pt x="451340" y="54075"/>
                    <a:pt x="464244" y="54075"/>
                  </a:cubicBezTo>
                  <a:lnTo>
                    <a:pt x="495117" y="54075"/>
                  </a:lnTo>
                  <a:lnTo>
                    <a:pt x="495117" y="23244"/>
                  </a:lnTo>
                  <a:cubicBezTo>
                    <a:pt x="495117" y="10358"/>
                    <a:pt x="505489" y="0"/>
                    <a:pt x="518273"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45" name="ïṡļíḋê">
            <a:extLst>
              <a:ext uri="{FF2B5EF4-FFF2-40B4-BE49-F238E27FC236}">
                <a16:creationId xmlns:a16="http://schemas.microsoft.com/office/drawing/2014/main" id="{D2239A9E-C83F-40B9-8417-275059BA23A9}"/>
              </a:ext>
            </a:extLst>
          </p:cNvPr>
          <p:cNvSpPr/>
          <p:nvPr/>
        </p:nvSpPr>
        <p:spPr>
          <a:xfrm>
            <a:off x="312405" y="3573197"/>
            <a:ext cx="1712614" cy="394574"/>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Background</a:t>
            </a:r>
          </a:p>
        </p:txBody>
      </p:sp>
      <p:grpSp>
        <p:nvGrpSpPr>
          <p:cNvPr id="146" name="îşļîḋê">
            <a:extLst>
              <a:ext uri="{FF2B5EF4-FFF2-40B4-BE49-F238E27FC236}">
                <a16:creationId xmlns:a16="http://schemas.microsoft.com/office/drawing/2014/main" id="{5617B11B-6534-47B4-9C39-71BB2FE921A0}"/>
              </a:ext>
            </a:extLst>
          </p:cNvPr>
          <p:cNvGrpSpPr/>
          <p:nvPr/>
        </p:nvGrpSpPr>
        <p:grpSpPr>
          <a:xfrm>
            <a:off x="1138821" y="2945068"/>
            <a:ext cx="59781" cy="466036"/>
            <a:chOff x="1903137" y="2482831"/>
            <a:chExt cx="72000" cy="527678"/>
          </a:xfrm>
        </p:grpSpPr>
        <p:cxnSp>
          <p:nvCxnSpPr>
            <p:cNvPr id="147" name="直接连接符 146">
              <a:extLst>
                <a:ext uri="{FF2B5EF4-FFF2-40B4-BE49-F238E27FC236}">
                  <a16:creationId xmlns:a16="http://schemas.microsoft.com/office/drawing/2014/main" id="{B5D873BB-3F55-4E59-897F-8D50294AC0B6}"/>
                </a:ext>
              </a:extLst>
            </p:cNvPr>
            <p:cNvCxnSpPr/>
            <p:nvPr/>
          </p:nvCxnSpPr>
          <p:spPr>
            <a:xfrm>
              <a:off x="1939137" y="2482831"/>
              <a:ext cx="0" cy="455678"/>
            </a:xfrm>
            <a:prstGeom prst="line">
              <a:avLst/>
            </a:prstGeom>
            <a:noFill/>
            <a:ln w="12700" cap="rnd" cmpd="sng" algn="ctr">
              <a:solidFill>
                <a:sysClr val="window" lastClr="FFFFFF">
                  <a:lumMod val="75000"/>
                </a:sysClr>
              </a:solidFill>
              <a:prstDash val="solid"/>
              <a:round/>
            </a:ln>
            <a:effectLst/>
          </p:spPr>
        </p:cxnSp>
        <p:sp>
          <p:nvSpPr>
            <p:cNvPr id="148" name="îşḻîde">
              <a:extLst>
                <a:ext uri="{FF2B5EF4-FFF2-40B4-BE49-F238E27FC236}">
                  <a16:creationId xmlns:a16="http://schemas.microsoft.com/office/drawing/2014/main" id="{5D5DF5FE-E9EA-40E8-B181-CB6F293473AB}"/>
                </a:ext>
              </a:extLst>
            </p:cNvPr>
            <p:cNvSpPr/>
            <p:nvPr/>
          </p:nvSpPr>
          <p:spPr>
            <a:xfrm>
              <a:off x="1903137"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 name="íṡľïdè">
            <a:extLst>
              <a:ext uri="{FF2B5EF4-FFF2-40B4-BE49-F238E27FC236}">
                <a16:creationId xmlns:a16="http://schemas.microsoft.com/office/drawing/2014/main" id="{2803357F-F37E-4495-9060-B72919571EFC}"/>
              </a:ext>
            </a:extLst>
          </p:cNvPr>
          <p:cNvGrpSpPr/>
          <p:nvPr/>
        </p:nvGrpSpPr>
        <p:grpSpPr>
          <a:xfrm>
            <a:off x="2538981" y="2112265"/>
            <a:ext cx="705621" cy="832803"/>
            <a:chOff x="3589473" y="1539875"/>
            <a:chExt cx="849842" cy="942956"/>
          </a:xfrm>
        </p:grpSpPr>
        <p:sp>
          <p:nvSpPr>
            <p:cNvPr id="142" name="iṣļíḓê">
              <a:extLst>
                <a:ext uri="{FF2B5EF4-FFF2-40B4-BE49-F238E27FC236}">
                  <a16:creationId xmlns:a16="http://schemas.microsoft.com/office/drawing/2014/main" id="{B9322584-1F27-4BE6-949E-0245A4D3FD6D}"/>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ED7D31"/>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43" name="îŝḻîḍè">
              <a:extLst>
                <a:ext uri="{FF2B5EF4-FFF2-40B4-BE49-F238E27FC236}">
                  <a16:creationId xmlns:a16="http://schemas.microsoft.com/office/drawing/2014/main" id="{AB8FA30B-774C-4F4C-AD2A-1FC33E1EEC65}"/>
                </a:ext>
              </a:extLst>
            </p:cNvPr>
            <p:cNvSpPr/>
            <p:nvPr/>
          </p:nvSpPr>
          <p:spPr>
            <a:xfrm>
              <a:off x="3840660" y="1858244"/>
              <a:ext cx="347468" cy="306219"/>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9" name="íŝļîdê">
            <a:extLst>
              <a:ext uri="{FF2B5EF4-FFF2-40B4-BE49-F238E27FC236}">
                <a16:creationId xmlns:a16="http://schemas.microsoft.com/office/drawing/2014/main" id="{731F486B-F3A5-4772-92BC-245098D68E71}"/>
              </a:ext>
            </a:extLst>
          </p:cNvPr>
          <p:cNvGrpSpPr/>
          <p:nvPr/>
        </p:nvGrpSpPr>
        <p:grpSpPr>
          <a:xfrm>
            <a:off x="2861901" y="2945067"/>
            <a:ext cx="59781" cy="1560979"/>
            <a:chOff x="3978394" y="2482830"/>
            <a:chExt cx="72000" cy="1767446"/>
          </a:xfrm>
        </p:grpSpPr>
        <p:cxnSp>
          <p:nvCxnSpPr>
            <p:cNvPr id="140" name="直接连接符 139">
              <a:extLst>
                <a:ext uri="{FF2B5EF4-FFF2-40B4-BE49-F238E27FC236}">
                  <a16:creationId xmlns:a16="http://schemas.microsoft.com/office/drawing/2014/main" id="{9C77B5E6-7955-46C0-9880-A0E7C301CADF}"/>
                </a:ext>
              </a:extLst>
            </p:cNvPr>
            <p:cNvCxnSpPr/>
            <p:nvPr/>
          </p:nvCxnSpPr>
          <p:spPr>
            <a:xfrm>
              <a:off x="4014394" y="2482830"/>
              <a:ext cx="0" cy="1767446"/>
            </a:xfrm>
            <a:prstGeom prst="line">
              <a:avLst/>
            </a:prstGeom>
            <a:noFill/>
            <a:ln w="12700" cap="rnd" cmpd="sng" algn="ctr">
              <a:solidFill>
                <a:sysClr val="window" lastClr="FFFFFF">
                  <a:lumMod val="75000"/>
                </a:sysClr>
              </a:solidFill>
              <a:prstDash val="solid"/>
              <a:round/>
            </a:ln>
            <a:effectLst/>
          </p:spPr>
        </p:cxnSp>
        <p:sp>
          <p:nvSpPr>
            <p:cNvPr id="141" name="ísľïďe">
              <a:extLst>
                <a:ext uri="{FF2B5EF4-FFF2-40B4-BE49-F238E27FC236}">
                  <a16:creationId xmlns:a16="http://schemas.microsoft.com/office/drawing/2014/main" id="{01D56ED3-8CDA-4BE0-984F-C676538393C8}"/>
                </a:ext>
              </a:extLst>
            </p:cNvPr>
            <p:cNvSpPr/>
            <p:nvPr/>
          </p:nvSpPr>
          <p:spPr>
            <a:xfrm>
              <a:off x="3978394" y="2938509"/>
              <a:ext cx="72000" cy="72000"/>
            </a:xfrm>
            <a:prstGeom prst="ellipse">
              <a:avLst/>
            </a:prstGeom>
            <a:solidFill>
              <a:srgbClr val="ED7D31"/>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4" name="îŝļîďê">
            <a:extLst>
              <a:ext uri="{FF2B5EF4-FFF2-40B4-BE49-F238E27FC236}">
                <a16:creationId xmlns:a16="http://schemas.microsoft.com/office/drawing/2014/main" id="{2D34EC5D-D67F-48A9-AEE9-94C78CA5AA8A}"/>
              </a:ext>
            </a:extLst>
          </p:cNvPr>
          <p:cNvGrpSpPr/>
          <p:nvPr/>
        </p:nvGrpSpPr>
        <p:grpSpPr>
          <a:xfrm>
            <a:off x="4262060" y="2112265"/>
            <a:ext cx="705621" cy="1298839"/>
            <a:chOff x="5664730" y="1539875"/>
            <a:chExt cx="849842" cy="1470634"/>
          </a:xfrm>
        </p:grpSpPr>
        <p:grpSp>
          <p:nvGrpSpPr>
            <p:cNvPr id="131" name="î$1iḋè">
              <a:extLst>
                <a:ext uri="{FF2B5EF4-FFF2-40B4-BE49-F238E27FC236}">
                  <a16:creationId xmlns:a16="http://schemas.microsoft.com/office/drawing/2014/main" id="{AC24B789-C64D-4D1B-8D77-B01A4CAA4AD2}"/>
                </a:ext>
              </a:extLst>
            </p:cNvPr>
            <p:cNvGrpSpPr/>
            <p:nvPr/>
          </p:nvGrpSpPr>
          <p:grpSpPr>
            <a:xfrm>
              <a:off x="5664730" y="1539875"/>
              <a:ext cx="849842" cy="942956"/>
              <a:chOff x="5664730" y="1539875"/>
              <a:chExt cx="849842" cy="942956"/>
            </a:xfrm>
          </p:grpSpPr>
          <p:sp>
            <p:nvSpPr>
              <p:cNvPr id="135" name="îṡľíḓé">
                <a:extLst>
                  <a:ext uri="{FF2B5EF4-FFF2-40B4-BE49-F238E27FC236}">
                    <a16:creationId xmlns:a16="http://schemas.microsoft.com/office/drawing/2014/main" id="{7CA341E2-651F-4F23-A01D-1EBFE70DAE98}"/>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6" name="îs1iḍé">
                <a:extLst>
                  <a:ext uri="{FF2B5EF4-FFF2-40B4-BE49-F238E27FC236}">
                    <a16:creationId xmlns:a16="http://schemas.microsoft.com/office/drawing/2014/main" id="{59AE378B-290F-45AA-A3C0-9F7F4F36C966}"/>
                  </a:ext>
                </a:extLst>
              </p:cNvPr>
              <p:cNvSpPr/>
              <p:nvPr/>
            </p:nvSpPr>
            <p:spPr>
              <a:xfrm>
                <a:off x="5915917" y="1873786"/>
                <a:ext cx="347468" cy="275133"/>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2" name="íṡ1îďé">
              <a:extLst>
                <a:ext uri="{FF2B5EF4-FFF2-40B4-BE49-F238E27FC236}">
                  <a16:creationId xmlns:a16="http://schemas.microsoft.com/office/drawing/2014/main" id="{498AE215-F850-4546-B22B-99487B8AB029}"/>
                </a:ext>
              </a:extLst>
            </p:cNvPr>
            <p:cNvGrpSpPr/>
            <p:nvPr/>
          </p:nvGrpSpPr>
          <p:grpSpPr>
            <a:xfrm>
              <a:off x="6053651" y="2482831"/>
              <a:ext cx="72000" cy="527678"/>
              <a:chOff x="6053651" y="2482831"/>
              <a:chExt cx="72000" cy="527678"/>
            </a:xfrm>
          </p:grpSpPr>
          <p:cxnSp>
            <p:nvCxnSpPr>
              <p:cNvPr id="133" name="直接连接符 132">
                <a:extLst>
                  <a:ext uri="{FF2B5EF4-FFF2-40B4-BE49-F238E27FC236}">
                    <a16:creationId xmlns:a16="http://schemas.microsoft.com/office/drawing/2014/main" id="{5774470E-A234-45B9-8CD5-0BE318E2CDCF}"/>
                  </a:ext>
                </a:extLst>
              </p:cNvPr>
              <p:cNvCxnSpPr/>
              <p:nvPr/>
            </p:nvCxnSpPr>
            <p:spPr>
              <a:xfrm>
                <a:off x="6089651" y="2482831"/>
                <a:ext cx="0" cy="455678"/>
              </a:xfrm>
              <a:prstGeom prst="line">
                <a:avLst/>
              </a:prstGeom>
              <a:noFill/>
              <a:ln w="12700" cap="rnd" cmpd="sng" algn="ctr">
                <a:solidFill>
                  <a:sysClr val="window" lastClr="FFFFFF">
                    <a:lumMod val="75000"/>
                  </a:sysClr>
                </a:solidFill>
                <a:prstDash val="solid"/>
                <a:round/>
              </a:ln>
              <a:effectLst/>
            </p:spPr>
          </p:cxnSp>
          <p:sp>
            <p:nvSpPr>
              <p:cNvPr id="134" name="işļiďê">
                <a:extLst>
                  <a:ext uri="{FF2B5EF4-FFF2-40B4-BE49-F238E27FC236}">
                    <a16:creationId xmlns:a16="http://schemas.microsoft.com/office/drawing/2014/main" id="{7332F91A-E8DB-42E6-8569-302296DEB202}"/>
                  </a:ext>
                </a:extLst>
              </p:cNvPr>
              <p:cNvSpPr/>
              <p:nvPr/>
            </p:nvSpPr>
            <p:spPr>
              <a:xfrm>
                <a:off x="6053651"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4" name="iš1îḑé">
            <a:extLst>
              <a:ext uri="{FF2B5EF4-FFF2-40B4-BE49-F238E27FC236}">
                <a16:creationId xmlns:a16="http://schemas.microsoft.com/office/drawing/2014/main" id="{89F3618E-5C40-4DA0-AC04-F167DCA0411B}"/>
              </a:ext>
            </a:extLst>
          </p:cNvPr>
          <p:cNvGrpSpPr/>
          <p:nvPr/>
        </p:nvGrpSpPr>
        <p:grpSpPr>
          <a:xfrm>
            <a:off x="5985140" y="2112265"/>
            <a:ext cx="705621" cy="832803"/>
            <a:chOff x="7739987" y="1539875"/>
            <a:chExt cx="849842" cy="942956"/>
          </a:xfrm>
        </p:grpSpPr>
        <p:sp>
          <p:nvSpPr>
            <p:cNvPr id="129" name="îśḷíḍé">
              <a:extLst>
                <a:ext uri="{FF2B5EF4-FFF2-40B4-BE49-F238E27FC236}">
                  <a16:creationId xmlns:a16="http://schemas.microsoft.com/office/drawing/2014/main" id="{6D9E2810-8C40-4482-97F8-2F10408A908F}"/>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0" name="iśḻidè">
              <a:extLst>
                <a:ext uri="{FF2B5EF4-FFF2-40B4-BE49-F238E27FC236}">
                  <a16:creationId xmlns:a16="http://schemas.microsoft.com/office/drawing/2014/main" id="{F33C2FF9-1C14-4745-90CE-641FC3ED8B7A}"/>
                </a:ext>
              </a:extLst>
            </p:cNvPr>
            <p:cNvSpPr/>
            <p:nvPr/>
          </p:nvSpPr>
          <p:spPr>
            <a:xfrm>
              <a:off x="7991174" y="1854385"/>
              <a:ext cx="347468" cy="313935"/>
            </a:xfrm>
            <a:custGeom>
              <a:avLst/>
              <a:gdLst>
                <a:gd name="connsiteX0" fmla="*/ 462909 w 607639"/>
                <a:gd name="connsiteY0" fmla="*/ 418947 h 548999"/>
                <a:gd name="connsiteX1" fmla="*/ 607639 w 607639"/>
                <a:gd name="connsiteY1" fmla="*/ 418947 h 548999"/>
                <a:gd name="connsiteX2" fmla="*/ 607639 w 607639"/>
                <a:gd name="connsiteY2" fmla="*/ 548999 h 548999"/>
                <a:gd name="connsiteX3" fmla="*/ 462909 w 607639"/>
                <a:gd name="connsiteY3" fmla="*/ 548999 h 548999"/>
                <a:gd name="connsiteX4" fmla="*/ 231525 w 607639"/>
                <a:gd name="connsiteY4" fmla="*/ 418947 h 548999"/>
                <a:gd name="connsiteX5" fmla="*/ 376114 w 607639"/>
                <a:gd name="connsiteY5" fmla="*/ 418947 h 548999"/>
                <a:gd name="connsiteX6" fmla="*/ 376114 w 607639"/>
                <a:gd name="connsiteY6" fmla="*/ 548999 h 548999"/>
                <a:gd name="connsiteX7" fmla="*/ 231525 w 607639"/>
                <a:gd name="connsiteY7" fmla="*/ 548999 h 548999"/>
                <a:gd name="connsiteX8" fmla="*/ 0 w 607639"/>
                <a:gd name="connsiteY8" fmla="*/ 418947 h 548999"/>
                <a:gd name="connsiteX9" fmla="*/ 144659 w 607639"/>
                <a:gd name="connsiteY9" fmla="*/ 418947 h 548999"/>
                <a:gd name="connsiteX10" fmla="*/ 144659 w 607639"/>
                <a:gd name="connsiteY10" fmla="*/ 548999 h 548999"/>
                <a:gd name="connsiteX11" fmla="*/ 0 w 607639"/>
                <a:gd name="connsiteY11" fmla="*/ 548999 h 548999"/>
                <a:gd name="connsiteX12" fmla="*/ 282149 w 607639"/>
                <a:gd name="connsiteY12" fmla="*/ 231172 h 548999"/>
                <a:gd name="connsiteX13" fmla="*/ 325490 w 607639"/>
                <a:gd name="connsiteY13" fmla="*/ 231172 h 548999"/>
                <a:gd name="connsiteX14" fmla="*/ 325490 w 607639"/>
                <a:gd name="connsiteY14" fmla="*/ 281751 h 548999"/>
                <a:gd name="connsiteX15" fmla="*/ 556973 w 607639"/>
                <a:gd name="connsiteY15" fmla="*/ 281751 h 548999"/>
                <a:gd name="connsiteX16" fmla="*/ 556973 w 607639"/>
                <a:gd name="connsiteY16" fmla="*/ 375619 h 548999"/>
                <a:gd name="connsiteX17" fmla="*/ 513542 w 607639"/>
                <a:gd name="connsiteY17" fmla="*/ 375619 h 548999"/>
                <a:gd name="connsiteX18" fmla="*/ 513542 w 607639"/>
                <a:gd name="connsiteY18" fmla="*/ 325040 h 548999"/>
                <a:gd name="connsiteX19" fmla="*/ 325490 w 607639"/>
                <a:gd name="connsiteY19" fmla="*/ 325040 h 548999"/>
                <a:gd name="connsiteX20" fmla="*/ 325490 w 607639"/>
                <a:gd name="connsiteY20" fmla="*/ 375619 h 548999"/>
                <a:gd name="connsiteX21" fmla="*/ 282149 w 607639"/>
                <a:gd name="connsiteY21" fmla="*/ 375619 h 548999"/>
                <a:gd name="connsiteX22" fmla="*/ 282149 w 607639"/>
                <a:gd name="connsiteY22" fmla="*/ 325040 h 548999"/>
                <a:gd name="connsiteX23" fmla="*/ 94097 w 607639"/>
                <a:gd name="connsiteY23" fmla="*/ 325040 h 548999"/>
                <a:gd name="connsiteX24" fmla="*/ 94097 w 607639"/>
                <a:gd name="connsiteY24" fmla="*/ 375619 h 548999"/>
                <a:gd name="connsiteX25" fmla="*/ 50666 w 607639"/>
                <a:gd name="connsiteY25" fmla="*/ 375619 h 548999"/>
                <a:gd name="connsiteX26" fmla="*/ 50666 w 607639"/>
                <a:gd name="connsiteY26" fmla="*/ 281751 h 548999"/>
                <a:gd name="connsiteX27" fmla="*/ 282149 w 607639"/>
                <a:gd name="connsiteY27" fmla="*/ 281751 h 548999"/>
                <a:gd name="connsiteX28" fmla="*/ 159125 w 607639"/>
                <a:gd name="connsiteY28" fmla="*/ 0 h 548999"/>
                <a:gd name="connsiteX29" fmla="*/ 448514 w 607639"/>
                <a:gd name="connsiteY29" fmla="*/ 0 h 548999"/>
                <a:gd name="connsiteX30" fmla="*/ 448514 w 607639"/>
                <a:gd name="connsiteY30" fmla="*/ 187845 h 548999"/>
                <a:gd name="connsiteX31" fmla="*/ 159125 w 607639"/>
                <a:gd name="connsiteY31" fmla="*/ 187845 h 5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548999">
                  <a:moveTo>
                    <a:pt x="462909" y="418947"/>
                  </a:moveTo>
                  <a:lnTo>
                    <a:pt x="607639" y="418947"/>
                  </a:lnTo>
                  <a:lnTo>
                    <a:pt x="607639" y="548999"/>
                  </a:lnTo>
                  <a:lnTo>
                    <a:pt x="462909" y="548999"/>
                  </a:lnTo>
                  <a:close/>
                  <a:moveTo>
                    <a:pt x="231525" y="418947"/>
                  </a:moveTo>
                  <a:lnTo>
                    <a:pt x="376114" y="418947"/>
                  </a:lnTo>
                  <a:lnTo>
                    <a:pt x="376114" y="548999"/>
                  </a:lnTo>
                  <a:lnTo>
                    <a:pt x="231525" y="548999"/>
                  </a:lnTo>
                  <a:close/>
                  <a:moveTo>
                    <a:pt x="0" y="418947"/>
                  </a:moveTo>
                  <a:lnTo>
                    <a:pt x="144659" y="418947"/>
                  </a:lnTo>
                  <a:lnTo>
                    <a:pt x="144659" y="548999"/>
                  </a:lnTo>
                  <a:lnTo>
                    <a:pt x="0" y="548999"/>
                  </a:lnTo>
                  <a:close/>
                  <a:moveTo>
                    <a:pt x="282149" y="231172"/>
                  </a:moveTo>
                  <a:lnTo>
                    <a:pt x="325490" y="231172"/>
                  </a:lnTo>
                  <a:lnTo>
                    <a:pt x="325490" y="281751"/>
                  </a:lnTo>
                  <a:lnTo>
                    <a:pt x="556973" y="281751"/>
                  </a:lnTo>
                  <a:lnTo>
                    <a:pt x="556973" y="375619"/>
                  </a:lnTo>
                  <a:lnTo>
                    <a:pt x="513542" y="375619"/>
                  </a:lnTo>
                  <a:lnTo>
                    <a:pt x="513542" y="325040"/>
                  </a:lnTo>
                  <a:lnTo>
                    <a:pt x="325490" y="325040"/>
                  </a:lnTo>
                  <a:lnTo>
                    <a:pt x="325490" y="375619"/>
                  </a:lnTo>
                  <a:lnTo>
                    <a:pt x="282149" y="375619"/>
                  </a:lnTo>
                  <a:lnTo>
                    <a:pt x="282149" y="325040"/>
                  </a:lnTo>
                  <a:lnTo>
                    <a:pt x="94097" y="325040"/>
                  </a:lnTo>
                  <a:lnTo>
                    <a:pt x="94097" y="375619"/>
                  </a:lnTo>
                  <a:lnTo>
                    <a:pt x="50666" y="375619"/>
                  </a:lnTo>
                  <a:lnTo>
                    <a:pt x="50666" y="281751"/>
                  </a:lnTo>
                  <a:lnTo>
                    <a:pt x="282149" y="281751"/>
                  </a:lnTo>
                  <a:close/>
                  <a:moveTo>
                    <a:pt x="159125" y="0"/>
                  </a:moveTo>
                  <a:lnTo>
                    <a:pt x="448514" y="0"/>
                  </a:lnTo>
                  <a:lnTo>
                    <a:pt x="448514" y="187845"/>
                  </a:lnTo>
                  <a:lnTo>
                    <a:pt x="159125" y="187845"/>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25" name="í$ḻïdé">
            <a:extLst>
              <a:ext uri="{FF2B5EF4-FFF2-40B4-BE49-F238E27FC236}">
                <a16:creationId xmlns:a16="http://schemas.microsoft.com/office/drawing/2014/main" id="{265D8A5E-B189-44E7-9C88-437B07E6C967}"/>
              </a:ext>
            </a:extLst>
          </p:cNvPr>
          <p:cNvSpPr/>
          <p:nvPr/>
        </p:nvSpPr>
        <p:spPr>
          <a:xfrm>
            <a:off x="5578653" y="4448718"/>
            <a:ext cx="1720750" cy="459238"/>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Method</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grpSp>
        <p:nvGrpSpPr>
          <p:cNvPr id="126" name="iṥļîďe">
            <a:extLst>
              <a:ext uri="{FF2B5EF4-FFF2-40B4-BE49-F238E27FC236}">
                <a16:creationId xmlns:a16="http://schemas.microsoft.com/office/drawing/2014/main" id="{D9222469-222E-469B-B6E9-BAC90C8DD64E}"/>
              </a:ext>
            </a:extLst>
          </p:cNvPr>
          <p:cNvGrpSpPr/>
          <p:nvPr/>
        </p:nvGrpSpPr>
        <p:grpSpPr>
          <a:xfrm>
            <a:off x="6308060" y="2945067"/>
            <a:ext cx="59781" cy="1560979"/>
            <a:chOff x="8128908" y="2482830"/>
            <a:chExt cx="72000" cy="1767446"/>
          </a:xfrm>
        </p:grpSpPr>
        <p:cxnSp>
          <p:nvCxnSpPr>
            <p:cNvPr id="127" name="直接连接符 126">
              <a:extLst>
                <a:ext uri="{FF2B5EF4-FFF2-40B4-BE49-F238E27FC236}">
                  <a16:creationId xmlns:a16="http://schemas.microsoft.com/office/drawing/2014/main" id="{AF9F94DA-D915-415C-BC11-4D9FAD3E3446}"/>
                </a:ext>
              </a:extLst>
            </p:cNvPr>
            <p:cNvCxnSpPr/>
            <p:nvPr/>
          </p:nvCxnSpPr>
          <p:spPr>
            <a:xfrm>
              <a:off x="8164908" y="2482830"/>
              <a:ext cx="0" cy="1767446"/>
            </a:xfrm>
            <a:prstGeom prst="line">
              <a:avLst/>
            </a:prstGeom>
            <a:noFill/>
            <a:ln w="12700" cap="rnd" cmpd="sng" algn="ctr">
              <a:solidFill>
                <a:sysClr val="window" lastClr="FFFFFF">
                  <a:lumMod val="75000"/>
                </a:sysClr>
              </a:solidFill>
              <a:prstDash val="solid"/>
              <a:round/>
            </a:ln>
            <a:effectLst/>
          </p:spPr>
        </p:cxnSp>
        <p:sp>
          <p:nvSpPr>
            <p:cNvPr id="128" name="iṥlïḋé">
              <a:extLst>
                <a:ext uri="{FF2B5EF4-FFF2-40B4-BE49-F238E27FC236}">
                  <a16:creationId xmlns:a16="http://schemas.microsoft.com/office/drawing/2014/main" id="{2042D863-B8B5-458D-B2CB-6A840A93811E}"/>
                </a:ext>
              </a:extLst>
            </p:cNvPr>
            <p:cNvSpPr/>
            <p:nvPr/>
          </p:nvSpPr>
          <p:spPr>
            <a:xfrm>
              <a:off x="8128908"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7" name="ïšḷiďè">
            <a:extLst>
              <a:ext uri="{FF2B5EF4-FFF2-40B4-BE49-F238E27FC236}">
                <a16:creationId xmlns:a16="http://schemas.microsoft.com/office/drawing/2014/main" id="{ABA3183D-E034-4D4C-A833-E221168CE97C}"/>
              </a:ext>
            </a:extLst>
          </p:cNvPr>
          <p:cNvGrpSpPr/>
          <p:nvPr/>
        </p:nvGrpSpPr>
        <p:grpSpPr>
          <a:xfrm>
            <a:off x="7708218" y="2112265"/>
            <a:ext cx="705621" cy="832803"/>
            <a:chOff x="9815242" y="1539875"/>
            <a:chExt cx="849842" cy="942956"/>
          </a:xfrm>
        </p:grpSpPr>
        <p:sp>
          <p:nvSpPr>
            <p:cNvPr id="122" name="ïṣḻiḋé">
              <a:extLst>
                <a:ext uri="{FF2B5EF4-FFF2-40B4-BE49-F238E27FC236}">
                  <a16:creationId xmlns:a16="http://schemas.microsoft.com/office/drawing/2014/main" id="{B2D21765-9A56-46B8-BAF6-FA4E4AF3AFBC}"/>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23" name="íṣḷîḍé">
              <a:extLst>
                <a:ext uri="{FF2B5EF4-FFF2-40B4-BE49-F238E27FC236}">
                  <a16:creationId xmlns:a16="http://schemas.microsoft.com/office/drawing/2014/main" id="{BE1704E8-4AD0-4FD1-809C-1782A769EA9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8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8" name="ïs1îďè">
            <a:extLst>
              <a:ext uri="{FF2B5EF4-FFF2-40B4-BE49-F238E27FC236}">
                <a16:creationId xmlns:a16="http://schemas.microsoft.com/office/drawing/2014/main" id="{32216EE4-B127-47F5-8FC1-C275BB74D7FD}"/>
              </a:ext>
            </a:extLst>
          </p:cNvPr>
          <p:cNvGrpSpPr/>
          <p:nvPr/>
        </p:nvGrpSpPr>
        <p:grpSpPr>
          <a:xfrm>
            <a:off x="8031138" y="2945068"/>
            <a:ext cx="59781" cy="466036"/>
            <a:chOff x="10204163" y="2482831"/>
            <a:chExt cx="72000" cy="527678"/>
          </a:xfrm>
        </p:grpSpPr>
        <p:cxnSp>
          <p:nvCxnSpPr>
            <p:cNvPr id="120" name="直接连接符 119">
              <a:extLst>
                <a:ext uri="{FF2B5EF4-FFF2-40B4-BE49-F238E27FC236}">
                  <a16:creationId xmlns:a16="http://schemas.microsoft.com/office/drawing/2014/main" id="{662E716B-B975-4FFF-BE77-6DA9899B68EF}"/>
                </a:ext>
              </a:extLst>
            </p:cNvPr>
            <p:cNvCxnSpPr/>
            <p:nvPr/>
          </p:nvCxnSpPr>
          <p:spPr>
            <a:xfrm>
              <a:off x="10240163" y="2482831"/>
              <a:ext cx="0" cy="455678"/>
            </a:xfrm>
            <a:prstGeom prst="line">
              <a:avLst/>
            </a:prstGeom>
            <a:noFill/>
            <a:ln w="12700" cap="rnd" cmpd="sng" algn="ctr">
              <a:solidFill>
                <a:sysClr val="window" lastClr="FFFFFF">
                  <a:lumMod val="75000"/>
                </a:sysClr>
              </a:solidFill>
              <a:prstDash val="solid"/>
              <a:round/>
            </a:ln>
            <a:effectLst/>
          </p:spPr>
        </p:cxnSp>
        <p:sp>
          <p:nvSpPr>
            <p:cNvPr id="121" name="íṥḻïďe">
              <a:extLst>
                <a:ext uri="{FF2B5EF4-FFF2-40B4-BE49-F238E27FC236}">
                  <a16:creationId xmlns:a16="http://schemas.microsoft.com/office/drawing/2014/main" id="{80276DD1-1997-4C04-9DC2-5F472E1B80D7}"/>
                </a:ext>
              </a:extLst>
            </p:cNvPr>
            <p:cNvSpPr/>
            <p:nvPr/>
          </p:nvSpPr>
          <p:spPr>
            <a:xfrm>
              <a:off x="10204163"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9" name="íSlîďe">
            <a:extLst>
              <a:ext uri="{FF2B5EF4-FFF2-40B4-BE49-F238E27FC236}">
                <a16:creationId xmlns:a16="http://schemas.microsoft.com/office/drawing/2014/main" id="{A18EA4BC-82E0-4598-8B4B-326BB986246B}"/>
              </a:ext>
            </a:extLst>
          </p:cNvPr>
          <p:cNvSpPr/>
          <p:nvPr/>
        </p:nvSpPr>
        <p:spPr>
          <a:xfrm>
            <a:off x="7097251" y="3560351"/>
            <a:ext cx="1723075" cy="42026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Experiment</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sp>
        <p:nvSpPr>
          <p:cNvPr id="43" name="矩形 42">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ïš1íḋe">
            <a:extLst>
              <a:ext uri="{FF2B5EF4-FFF2-40B4-BE49-F238E27FC236}">
                <a16:creationId xmlns:a16="http://schemas.microsoft.com/office/drawing/2014/main" id="{AF341F50-051A-4B02-9783-F13ED760DEED}"/>
              </a:ext>
            </a:extLst>
          </p:cNvPr>
          <p:cNvSpPr/>
          <p:nvPr/>
        </p:nvSpPr>
        <p:spPr>
          <a:xfrm>
            <a:off x="1819405" y="4416387"/>
            <a:ext cx="2144771" cy="52390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Related Work</a:t>
            </a:r>
            <a:endParaRPr lang="zh-CN" altLang="en-US" sz="2400" b="1" dirty="0">
              <a:solidFill>
                <a:prstClr val="black"/>
              </a:solidFill>
              <a:cs typeface="Calibri" panose="020F0502020204030204" pitchFamily="34" charset="0"/>
            </a:endParaRPr>
          </a:p>
        </p:txBody>
      </p:sp>
      <p:sp>
        <p:nvSpPr>
          <p:cNvPr id="45" name="íṡḻîḑé">
            <a:extLst>
              <a:ext uri="{FF2B5EF4-FFF2-40B4-BE49-F238E27FC236}">
                <a16:creationId xmlns:a16="http://schemas.microsoft.com/office/drawing/2014/main" id="{67F86202-02B1-4301-9E14-58B195CB0C53}"/>
              </a:ext>
            </a:extLst>
          </p:cNvPr>
          <p:cNvSpPr/>
          <p:nvPr/>
        </p:nvSpPr>
        <p:spPr>
          <a:xfrm>
            <a:off x="3748098" y="3635336"/>
            <a:ext cx="1865911" cy="27029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defRPr/>
            </a:pPr>
            <a:r>
              <a:rPr lang="en-US" altLang="zh-CN" sz="2400" b="1" dirty="0">
                <a:solidFill>
                  <a:prstClr val="black"/>
                </a:solidFill>
                <a:cs typeface="Calibri" panose="020F0502020204030204" pitchFamily="34" charset="0"/>
              </a:rPr>
              <a:t>Limitations</a:t>
            </a:r>
          </a:p>
        </p:txBody>
      </p:sp>
    </p:spTree>
    <p:extLst>
      <p:ext uri="{BB962C8B-B14F-4D97-AF65-F5344CB8AC3E}">
        <p14:creationId xmlns:p14="http://schemas.microsoft.com/office/powerpoint/2010/main" val="3058533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DBFAA98-4354-46E0-92EC-C1B7C158524C}"/>
              </a:ext>
            </a:extLst>
          </p:cNvPr>
          <p:cNvSpPr txBox="1"/>
          <p:nvPr/>
        </p:nvSpPr>
        <p:spPr>
          <a:xfrm>
            <a:off x="304645" y="116056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Traditional Product Summarization</a:t>
            </a:r>
          </a:p>
        </p:txBody>
      </p:sp>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Related Work</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6</a:t>
            </a:fld>
            <a:endParaRPr lang="zh-CN" altLang="en-US"/>
          </a:p>
        </p:txBody>
      </p:sp>
      <p:sp>
        <p:nvSpPr>
          <p:cNvPr id="19" name="矩形 18">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a:extLst>
              <a:ext uri="{FF2B5EF4-FFF2-40B4-BE49-F238E27FC236}">
                <a16:creationId xmlns:a16="http://schemas.microsoft.com/office/drawing/2014/main" id="{7590A1AD-40A3-BC69-EA4A-CB97008B7479}"/>
              </a:ext>
            </a:extLst>
          </p:cNvPr>
          <p:cNvPicPr>
            <a:picLocks noChangeAspect="1"/>
          </p:cNvPicPr>
          <p:nvPr/>
        </p:nvPicPr>
        <p:blipFill>
          <a:blip r:embed="rId3"/>
          <a:stretch>
            <a:fillRect/>
          </a:stretch>
        </p:blipFill>
        <p:spPr>
          <a:xfrm>
            <a:off x="398078" y="1911677"/>
            <a:ext cx="3648844" cy="3579057"/>
          </a:xfrm>
          <a:prstGeom prst="rect">
            <a:avLst/>
          </a:prstGeom>
        </p:spPr>
      </p:pic>
      <p:pic>
        <p:nvPicPr>
          <p:cNvPr id="5" name="图片 4">
            <a:extLst>
              <a:ext uri="{FF2B5EF4-FFF2-40B4-BE49-F238E27FC236}">
                <a16:creationId xmlns:a16="http://schemas.microsoft.com/office/drawing/2014/main" id="{971AF9CC-BE37-6386-BA70-F5E11C60E026}"/>
              </a:ext>
            </a:extLst>
          </p:cNvPr>
          <p:cNvPicPr>
            <a:picLocks noChangeAspect="1"/>
          </p:cNvPicPr>
          <p:nvPr/>
        </p:nvPicPr>
        <p:blipFill>
          <a:blip r:embed="rId4"/>
          <a:stretch>
            <a:fillRect/>
          </a:stretch>
        </p:blipFill>
        <p:spPr>
          <a:xfrm>
            <a:off x="4046922" y="2061736"/>
            <a:ext cx="4699000" cy="2692400"/>
          </a:xfrm>
          <a:prstGeom prst="rect">
            <a:avLst/>
          </a:prstGeom>
        </p:spPr>
      </p:pic>
      <p:sp>
        <p:nvSpPr>
          <p:cNvPr id="6" name="矩形 5">
            <a:extLst>
              <a:ext uri="{FF2B5EF4-FFF2-40B4-BE49-F238E27FC236}">
                <a16:creationId xmlns:a16="http://schemas.microsoft.com/office/drawing/2014/main" id="{30A2888C-5594-54FB-5388-7E9F6B168904}"/>
              </a:ext>
            </a:extLst>
          </p:cNvPr>
          <p:cNvSpPr/>
          <p:nvPr/>
        </p:nvSpPr>
        <p:spPr>
          <a:xfrm>
            <a:off x="4316930" y="4904195"/>
            <a:ext cx="4290090" cy="400110"/>
          </a:xfrm>
          <a:prstGeom prst="rect">
            <a:avLst/>
          </a:prstGeom>
        </p:spPr>
        <p:txBody>
          <a:bodyPr wrap="square">
            <a:spAutoFit/>
          </a:bodyPr>
          <a:lstStyle/>
          <a:p>
            <a:r>
              <a:rPr lang="en-US" altLang="zh-CN" sz="1000" dirty="0" err="1"/>
              <a:t>Jiahui</a:t>
            </a:r>
            <a:r>
              <a:rPr lang="en-US" altLang="zh-CN" sz="1000" dirty="0"/>
              <a:t> Liang et al. </a:t>
            </a:r>
            <a:r>
              <a:rPr lang="zh-CN" altLang="en-US" sz="1000" dirty="0"/>
              <a:t>CUSTOM: Aspect-Oriented Product Summarization for E-Commerce</a:t>
            </a:r>
            <a:r>
              <a:rPr lang="en-US" altLang="zh-CN" sz="1000" dirty="0"/>
              <a:t>. NLPCC. 2021.</a:t>
            </a:r>
            <a:endParaRPr lang="zh-CN" altLang="en-US" sz="1000" dirty="0"/>
          </a:p>
        </p:txBody>
      </p:sp>
      <p:sp>
        <p:nvSpPr>
          <p:cNvPr id="11" name="矩形 10">
            <a:extLst>
              <a:ext uri="{FF2B5EF4-FFF2-40B4-BE49-F238E27FC236}">
                <a16:creationId xmlns:a16="http://schemas.microsoft.com/office/drawing/2014/main" id="{F759A740-C676-D9C4-015C-90C0048D982C}"/>
              </a:ext>
            </a:extLst>
          </p:cNvPr>
          <p:cNvSpPr/>
          <p:nvPr/>
        </p:nvSpPr>
        <p:spPr>
          <a:xfrm>
            <a:off x="4046922" y="2061736"/>
            <a:ext cx="4699000" cy="2692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51549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DBFAA98-4354-46E0-92EC-C1B7C158524C}"/>
              </a:ext>
            </a:extLst>
          </p:cNvPr>
          <p:cNvSpPr txBox="1"/>
          <p:nvPr/>
        </p:nvSpPr>
        <p:spPr>
          <a:xfrm>
            <a:off x="304645" y="116056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Multi-Modal Product Summarization</a:t>
            </a:r>
          </a:p>
        </p:txBody>
      </p:sp>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Related Work</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7</a:t>
            </a:fld>
            <a:endParaRPr lang="zh-CN" altLang="en-US"/>
          </a:p>
        </p:txBody>
      </p:sp>
      <p:sp>
        <p:nvSpPr>
          <p:cNvPr id="12" name="文本框 11">
            <a:extLst>
              <a:ext uri="{FF2B5EF4-FFF2-40B4-BE49-F238E27FC236}">
                <a16:creationId xmlns:a16="http://schemas.microsoft.com/office/drawing/2014/main" id="{0334A68C-D914-4B56-AF7B-A61B5BBE7CB1}"/>
              </a:ext>
            </a:extLst>
          </p:cNvPr>
          <p:cNvSpPr txBox="1"/>
          <p:nvPr/>
        </p:nvSpPr>
        <p:spPr>
          <a:xfrm>
            <a:off x="4811029" y="4547211"/>
            <a:ext cx="3180554" cy="400110"/>
          </a:xfrm>
          <a:prstGeom prst="rect">
            <a:avLst/>
          </a:prstGeom>
          <a:noFill/>
        </p:spPr>
        <p:txBody>
          <a:bodyPr wrap="square" rtlCol="0">
            <a:spAutoFit/>
          </a:bodyPr>
          <a:lstStyle/>
          <a:p>
            <a:pPr algn="just"/>
            <a:r>
              <a:rPr lang="en-US" altLang="zh-CN" sz="1000" dirty="0" err="1">
                <a:solidFill>
                  <a:schemeClr val="tx1">
                    <a:lumMod val="95000"/>
                    <a:lumOff val="5000"/>
                  </a:schemeClr>
                </a:solidFill>
                <a:latin typeface="Calibri" panose="020F0502020204030204" pitchFamily="34" charset="0"/>
                <a:cs typeface="Calibri" panose="020F0502020204030204" pitchFamily="34" charset="0"/>
              </a:rPr>
              <a:t>Haoran</a:t>
            </a:r>
            <a:r>
              <a:rPr lang="en-US" altLang="zh-CN" sz="1000" dirty="0">
                <a:solidFill>
                  <a:schemeClr val="tx1">
                    <a:lumMod val="95000"/>
                    <a:lumOff val="5000"/>
                  </a:schemeClr>
                </a:solidFill>
                <a:latin typeface="Calibri" panose="020F0502020204030204" pitchFamily="34" charset="0"/>
                <a:cs typeface="Calibri" panose="020F0502020204030204" pitchFamily="34" charset="0"/>
              </a:rPr>
              <a:t> Li </a:t>
            </a:r>
            <a:r>
              <a:rPr lang="en-US" altLang="zh-CN" sz="1000" dirty="0">
                <a:latin typeface="Calibri" panose="020F0502020204030204" pitchFamily="34" charset="0"/>
                <a:cs typeface="Calibri" panose="020F0502020204030204" pitchFamily="34" charset="0"/>
              </a:rPr>
              <a:t>et al. Aspect-Aware Multimodal Summarization for Chinese E-Commerce Products</a:t>
            </a:r>
            <a:r>
              <a:rPr lang="en-US" altLang="zh-CN" sz="1000" dirty="0">
                <a:solidFill>
                  <a:schemeClr val="tx1">
                    <a:lumMod val="95000"/>
                    <a:lumOff val="5000"/>
                  </a:schemeClr>
                </a:solidFill>
                <a:latin typeface="Calibri" panose="020F0502020204030204" pitchFamily="34" charset="0"/>
                <a:cs typeface="Calibri" panose="020F0502020204030204" pitchFamily="34" charset="0"/>
              </a:rPr>
              <a:t>. AAAI. 2020. </a:t>
            </a:r>
            <a:endParaRPr lang="zh-CN" altLang="en-US" sz="10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a:extLst>
              <a:ext uri="{FF2B5EF4-FFF2-40B4-BE49-F238E27FC236}">
                <a16:creationId xmlns:a16="http://schemas.microsoft.com/office/drawing/2014/main" id="{52CF401A-F733-AB90-C17F-44F722517AD4}"/>
              </a:ext>
            </a:extLst>
          </p:cNvPr>
          <p:cNvPicPr>
            <a:picLocks noChangeAspect="1"/>
          </p:cNvPicPr>
          <p:nvPr/>
        </p:nvPicPr>
        <p:blipFill>
          <a:blip r:embed="rId3"/>
          <a:stretch>
            <a:fillRect/>
          </a:stretch>
        </p:blipFill>
        <p:spPr>
          <a:xfrm>
            <a:off x="4058156" y="1970924"/>
            <a:ext cx="4686300" cy="2489200"/>
          </a:xfrm>
          <a:prstGeom prst="rect">
            <a:avLst/>
          </a:prstGeom>
        </p:spPr>
      </p:pic>
      <p:pic>
        <p:nvPicPr>
          <p:cNvPr id="11" name="图片 10">
            <a:extLst>
              <a:ext uri="{FF2B5EF4-FFF2-40B4-BE49-F238E27FC236}">
                <a16:creationId xmlns:a16="http://schemas.microsoft.com/office/drawing/2014/main" id="{4E3851C6-D558-7CB1-8EB2-062B80C5D96F}"/>
              </a:ext>
            </a:extLst>
          </p:cNvPr>
          <p:cNvPicPr>
            <a:picLocks noChangeAspect="1"/>
          </p:cNvPicPr>
          <p:nvPr/>
        </p:nvPicPr>
        <p:blipFill>
          <a:blip r:embed="rId4"/>
          <a:stretch>
            <a:fillRect/>
          </a:stretch>
        </p:blipFill>
        <p:spPr>
          <a:xfrm>
            <a:off x="111362" y="1753252"/>
            <a:ext cx="3835400" cy="4305300"/>
          </a:xfrm>
          <a:prstGeom prst="rect">
            <a:avLst/>
          </a:prstGeom>
        </p:spPr>
      </p:pic>
    </p:spTree>
    <p:extLst>
      <p:ext uri="{BB962C8B-B14F-4D97-AF65-F5344CB8AC3E}">
        <p14:creationId xmlns:p14="http://schemas.microsoft.com/office/powerpoint/2010/main" val="808835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5" y="406500"/>
            <a:ext cx="2955816"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Outline</a:t>
            </a:r>
            <a:endParaRPr lang="en-US" altLang="zh-CN" sz="3600" b="1" dirty="0">
              <a:latin typeface="Calibri" panose="020F0502020204030204" pitchFamily="34" charset="0"/>
              <a:ea typeface="宋体" charset="-122"/>
              <a:cs typeface="Calibri" panose="020F0502020204030204" pitchFamily="34" charset="0"/>
            </a:endParaRPr>
          </a:p>
        </p:txBody>
      </p:sp>
      <p:sp>
        <p:nvSpPr>
          <p:cNvPr id="2" name="灯片编号占位符 1"/>
          <p:cNvSpPr>
            <a:spLocks noGrp="1"/>
          </p:cNvSpPr>
          <p:nvPr>
            <p:ph type="sldNum" sz="quarter" idx="12"/>
          </p:nvPr>
        </p:nvSpPr>
        <p:spPr/>
        <p:txBody>
          <a:bodyPr/>
          <a:lstStyle/>
          <a:p>
            <a:fld id="{A5D327FE-2213-41B5-9A6E-39CAB37BBA7B}" type="slidenum">
              <a:rPr lang="zh-CN" altLang="en-US" smtClean="0"/>
              <a:t>8</a:t>
            </a:fld>
            <a:endParaRPr lang="zh-CN" altLang="en-US"/>
          </a:p>
        </p:txBody>
      </p:sp>
      <p:cxnSp>
        <p:nvCxnSpPr>
          <p:cNvPr id="111" name="直接连接符 110">
            <a:extLst>
              <a:ext uri="{FF2B5EF4-FFF2-40B4-BE49-F238E27FC236}">
                <a16:creationId xmlns:a16="http://schemas.microsoft.com/office/drawing/2014/main" id="{2D2D3CB6-7B57-4E70-A2E7-4FDB075EECFB}"/>
              </a:ext>
            </a:extLst>
          </p:cNvPr>
          <p:cNvCxnSpPr>
            <a:stCxn id="148" idx="2"/>
            <a:endCxn id="121" idx="6"/>
          </p:cNvCxnSpPr>
          <p:nvPr/>
        </p:nvCxnSpPr>
        <p:spPr>
          <a:xfrm>
            <a:off x="1138821" y="3379310"/>
            <a:ext cx="6952097" cy="0"/>
          </a:xfrm>
          <a:prstGeom prst="line">
            <a:avLst/>
          </a:prstGeom>
          <a:noFill/>
          <a:ln w="12700" cap="rnd" cmpd="sng" algn="ctr">
            <a:solidFill>
              <a:sysClr val="window" lastClr="FFFFFF">
                <a:lumMod val="75000"/>
              </a:sysClr>
            </a:solidFill>
            <a:prstDash val="solid"/>
            <a:round/>
          </a:ln>
          <a:effectLst/>
        </p:spPr>
      </p:cxnSp>
      <p:grpSp>
        <p:nvGrpSpPr>
          <p:cNvPr id="144" name="iṧḷiḓé">
            <a:extLst>
              <a:ext uri="{FF2B5EF4-FFF2-40B4-BE49-F238E27FC236}">
                <a16:creationId xmlns:a16="http://schemas.microsoft.com/office/drawing/2014/main" id="{7F9B835B-83D8-44C2-952C-C9E5DE05BFD7}"/>
              </a:ext>
            </a:extLst>
          </p:cNvPr>
          <p:cNvGrpSpPr/>
          <p:nvPr/>
        </p:nvGrpSpPr>
        <p:grpSpPr>
          <a:xfrm>
            <a:off x="815901" y="2112265"/>
            <a:ext cx="705621" cy="832803"/>
            <a:chOff x="1514216" y="1539875"/>
            <a:chExt cx="849842" cy="942956"/>
          </a:xfrm>
        </p:grpSpPr>
        <p:sp>
          <p:nvSpPr>
            <p:cNvPr id="149" name="ïṡlîḑe">
              <a:extLst>
                <a:ext uri="{FF2B5EF4-FFF2-40B4-BE49-F238E27FC236}">
                  <a16:creationId xmlns:a16="http://schemas.microsoft.com/office/drawing/2014/main" id="{00080F0B-64DD-46C9-9F23-02C54EE38CA0}"/>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50" name="î$ļíḍè">
              <a:extLst>
                <a:ext uri="{FF2B5EF4-FFF2-40B4-BE49-F238E27FC236}">
                  <a16:creationId xmlns:a16="http://schemas.microsoft.com/office/drawing/2014/main" id="{9736695E-3377-49E0-9EE9-FB27A56B9676}"/>
                </a:ext>
              </a:extLst>
            </p:cNvPr>
            <p:cNvSpPr/>
            <p:nvPr/>
          </p:nvSpPr>
          <p:spPr>
            <a:xfrm>
              <a:off x="1765403" y="1865079"/>
              <a:ext cx="347468" cy="292548"/>
            </a:xfrm>
            <a:custGeom>
              <a:avLst/>
              <a:gdLst>
                <a:gd name="connsiteX0" fmla="*/ 54158 w 604539"/>
                <a:gd name="connsiteY0" fmla="*/ 287695 h 508988"/>
                <a:gd name="connsiteX1" fmla="*/ 242194 w 604539"/>
                <a:gd name="connsiteY1" fmla="*/ 287695 h 508988"/>
                <a:gd name="connsiteX2" fmla="*/ 264990 w 604539"/>
                <a:gd name="connsiteY2" fmla="*/ 306729 h 508988"/>
                <a:gd name="connsiteX3" fmla="*/ 295264 w 604539"/>
                <a:gd name="connsiteY3" fmla="*/ 478149 h 508988"/>
                <a:gd name="connsiteX4" fmla="*/ 296591 w 604539"/>
                <a:gd name="connsiteY4" fmla="*/ 485739 h 508988"/>
                <a:gd name="connsiteX5" fmla="*/ 273433 w 604539"/>
                <a:gd name="connsiteY5" fmla="*/ 508988 h 508988"/>
                <a:gd name="connsiteX6" fmla="*/ 273071 w 604539"/>
                <a:gd name="connsiteY6" fmla="*/ 508988 h 508988"/>
                <a:gd name="connsiteX7" fmla="*/ 23160 w 604539"/>
                <a:gd name="connsiteY7" fmla="*/ 508988 h 508988"/>
                <a:gd name="connsiteX8" fmla="*/ 5430 w 604539"/>
                <a:gd name="connsiteY8" fmla="*/ 500676 h 508988"/>
                <a:gd name="connsiteX9" fmla="*/ 364 w 604539"/>
                <a:gd name="connsiteY9" fmla="*/ 481763 h 508988"/>
                <a:gd name="connsiteX10" fmla="*/ 31241 w 604539"/>
                <a:gd name="connsiteY10" fmla="*/ 306729 h 508988"/>
                <a:gd name="connsiteX11" fmla="*/ 54158 w 604539"/>
                <a:gd name="connsiteY11" fmla="*/ 287695 h 508988"/>
                <a:gd name="connsiteX12" fmla="*/ 362106 w 604539"/>
                <a:gd name="connsiteY12" fmla="*/ 287554 h 508988"/>
                <a:gd name="connsiteX13" fmla="*/ 550142 w 604539"/>
                <a:gd name="connsiteY13" fmla="*/ 287554 h 508988"/>
                <a:gd name="connsiteX14" fmla="*/ 572938 w 604539"/>
                <a:gd name="connsiteY14" fmla="*/ 306710 h 508988"/>
                <a:gd name="connsiteX15" fmla="*/ 603212 w 604539"/>
                <a:gd name="connsiteY15" fmla="*/ 478147 h 508988"/>
                <a:gd name="connsiteX16" fmla="*/ 604539 w 604539"/>
                <a:gd name="connsiteY16" fmla="*/ 485736 h 508988"/>
                <a:gd name="connsiteX17" fmla="*/ 581381 w 604539"/>
                <a:gd name="connsiteY17" fmla="*/ 508988 h 508988"/>
                <a:gd name="connsiteX18" fmla="*/ 581019 w 604539"/>
                <a:gd name="connsiteY18" fmla="*/ 508988 h 508988"/>
                <a:gd name="connsiteX19" fmla="*/ 331108 w 604539"/>
                <a:gd name="connsiteY19" fmla="*/ 508988 h 508988"/>
                <a:gd name="connsiteX20" fmla="*/ 313378 w 604539"/>
                <a:gd name="connsiteY20" fmla="*/ 500675 h 508988"/>
                <a:gd name="connsiteX21" fmla="*/ 308312 w 604539"/>
                <a:gd name="connsiteY21" fmla="*/ 481761 h 508988"/>
                <a:gd name="connsiteX22" fmla="*/ 339189 w 604539"/>
                <a:gd name="connsiteY22" fmla="*/ 306710 h 508988"/>
                <a:gd name="connsiteX23" fmla="*/ 362106 w 604539"/>
                <a:gd name="connsiteY23" fmla="*/ 287554 h 508988"/>
                <a:gd name="connsiteX24" fmla="*/ 208081 w 604539"/>
                <a:gd name="connsiteY24" fmla="*/ 54053 h 508988"/>
                <a:gd name="connsiteX25" fmla="*/ 396118 w 604539"/>
                <a:gd name="connsiteY25" fmla="*/ 54053 h 508988"/>
                <a:gd name="connsiteX26" fmla="*/ 419034 w 604539"/>
                <a:gd name="connsiteY26" fmla="*/ 73201 h 508988"/>
                <a:gd name="connsiteX27" fmla="*/ 449308 w 604539"/>
                <a:gd name="connsiteY27" fmla="*/ 244446 h 508988"/>
                <a:gd name="connsiteX28" fmla="*/ 450635 w 604539"/>
                <a:gd name="connsiteY28" fmla="*/ 252154 h 508988"/>
                <a:gd name="connsiteX29" fmla="*/ 427357 w 604539"/>
                <a:gd name="connsiteY29" fmla="*/ 275275 h 508988"/>
                <a:gd name="connsiteX30" fmla="*/ 427115 w 604539"/>
                <a:gd name="connsiteY30" fmla="*/ 275275 h 508988"/>
                <a:gd name="connsiteX31" fmla="*/ 177204 w 604539"/>
                <a:gd name="connsiteY31" fmla="*/ 275275 h 508988"/>
                <a:gd name="connsiteX32" fmla="*/ 159353 w 604539"/>
                <a:gd name="connsiteY32" fmla="*/ 266966 h 508988"/>
                <a:gd name="connsiteX33" fmla="*/ 154288 w 604539"/>
                <a:gd name="connsiteY33" fmla="*/ 248059 h 508988"/>
                <a:gd name="connsiteX34" fmla="*/ 185285 w 604539"/>
                <a:gd name="connsiteY34" fmla="*/ 73201 h 508988"/>
                <a:gd name="connsiteX35" fmla="*/ 208081 w 604539"/>
                <a:gd name="connsiteY35" fmla="*/ 54053 h 508988"/>
                <a:gd name="connsiteX36" fmla="*/ 518273 w 604539"/>
                <a:gd name="connsiteY36" fmla="*/ 0 h 508988"/>
                <a:gd name="connsiteX37" fmla="*/ 541548 w 604539"/>
                <a:gd name="connsiteY37" fmla="*/ 23244 h 508988"/>
                <a:gd name="connsiteX38" fmla="*/ 541548 w 604539"/>
                <a:gd name="connsiteY38" fmla="*/ 54075 h 508988"/>
                <a:gd name="connsiteX39" fmla="*/ 572422 w 604539"/>
                <a:gd name="connsiteY39" fmla="*/ 54075 h 508988"/>
                <a:gd name="connsiteX40" fmla="*/ 595577 w 604539"/>
                <a:gd name="connsiteY40" fmla="*/ 77199 h 508988"/>
                <a:gd name="connsiteX41" fmla="*/ 572422 w 604539"/>
                <a:gd name="connsiteY41" fmla="*/ 100322 h 508988"/>
                <a:gd name="connsiteX42" fmla="*/ 541548 w 604539"/>
                <a:gd name="connsiteY42" fmla="*/ 100322 h 508988"/>
                <a:gd name="connsiteX43" fmla="*/ 541548 w 604539"/>
                <a:gd name="connsiteY43" fmla="*/ 131274 h 508988"/>
                <a:gd name="connsiteX44" fmla="*/ 518273 w 604539"/>
                <a:gd name="connsiteY44" fmla="*/ 154397 h 508988"/>
                <a:gd name="connsiteX45" fmla="*/ 495117 w 604539"/>
                <a:gd name="connsiteY45" fmla="*/ 131274 h 508988"/>
                <a:gd name="connsiteX46" fmla="*/ 495117 w 604539"/>
                <a:gd name="connsiteY46" fmla="*/ 100322 h 508988"/>
                <a:gd name="connsiteX47" fmla="*/ 464244 w 604539"/>
                <a:gd name="connsiteY47" fmla="*/ 100322 h 508988"/>
                <a:gd name="connsiteX48" fmla="*/ 440968 w 604539"/>
                <a:gd name="connsiteY48" fmla="*/ 77199 h 508988"/>
                <a:gd name="connsiteX49" fmla="*/ 464244 w 604539"/>
                <a:gd name="connsiteY49" fmla="*/ 54075 h 508988"/>
                <a:gd name="connsiteX50" fmla="*/ 495117 w 604539"/>
                <a:gd name="connsiteY50" fmla="*/ 54075 h 508988"/>
                <a:gd name="connsiteX51" fmla="*/ 495117 w 604539"/>
                <a:gd name="connsiteY51" fmla="*/ 23244 h 508988"/>
                <a:gd name="connsiteX52" fmla="*/ 518273 w 604539"/>
                <a:gd name="connsiteY52" fmla="*/ 0 h 50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4539" h="508988">
                  <a:moveTo>
                    <a:pt x="54158" y="287695"/>
                  </a:moveTo>
                  <a:lnTo>
                    <a:pt x="242194" y="287695"/>
                  </a:lnTo>
                  <a:cubicBezTo>
                    <a:pt x="253411" y="287695"/>
                    <a:pt x="263060" y="295766"/>
                    <a:pt x="264990" y="306729"/>
                  </a:cubicBezTo>
                  <a:lnTo>
                    <a:pt x="295264" y="478149"/>
                  </a:lnTo>
                  <a:cubicBezTo>
                    <a:pt x="296109" y="480559"/>
                    <a:pt x="296591" y="483088"/>
                    <a:pt x="296591" y="485739"/>
                  </a:cubicBezTo>
                  <a:cubicBezTo>
                    <a:pt x="296591" y="498628"/>
                    <a:pt x="286218" y="508988"/>
                    <a:pt x="273433" y="508988"/>
                  </a:cubicBezTo>
                  <a:lnTo>
                    <a:pt x="273071" y="508988"/>
                  </a:lnTo>
                  <a:lnTo>
                    <a:pt x="23160" y="508988"/>
                  </a:lnTo>
                  <a:cubicBezTo>
                    <a:pt x="16285" y="508988"/>
                    <a:pt x="9772" y="505977"/>
                    <a:pt x="5430" y="500676"/>
                  </a:cubicBezTo>
                  <a:cubicBezTo>
                    <a:pt x="967" y="495496"/>
                    <a:pt x="-842" y="488509"/>
                    <a:pt x="364" y="481763"/>
                  </a:cubicBezTo>
                  <a:lnTo>
                    <a:pt x="31241" y="306729"/>
                  </a:lnTo>
                  <a:cubicBezTo>
                    <a:pt x="33171" y="295766"/>
                    <a:pt x="42820" y="287695"/>
                    <a:pt x="54158" y="287695"/>
                  </a:cubicBezTo>
                  <a:close/>
                  <a:moveTo>
                    <a:pt x="362106" y="287554"/>
                  </a:moveTo>
                  <a:lnTo>
                    <a:pt x="550142" y="287554"/>
                  </a:lnTo>
                  <a:cubicBezTo>
                    <a:pt x="561359" y="287554"/>
                    <a:pt x="571008" y="295747"/>
                    <a:pt x="572938" y="306710"/>
                  </a:cubicBezTo>
                  <a:lnTo>
                    <a:pt x="603212" y="478147"/>
                  </a:lnTo>
                  <a:cubicBezTo>
                    <a:pt x="604057" y="480556"/>
                    <a:pt x="604539" y="483086"/>
                    <a:pt x="604539" y="485736"/>
                  </a:cubicBezTo>
                  <a:cubicBezTo>
                    <a:pt x="604539" y="498627"/>
                    <a:pt x="594166" y="508988"/>
                    <a:pt x="581381" y="508988"/>
                  </a:cubicBezTo>
                  <a:lnTo>
                    <a:pt x="581019" y="508988"/>
                  </a:lnTo>
                  <a:lnTo>
                    <a:pt x="331108" y="508988"/>
                  </a:lnTo>
                  <a:cubicBezTo>
                    <a:pt x="324233" y="508988"/>
                    <a:pt x="317720" y="505976"/>
                    <a:pt x="313378" y="500675"/>
                  </a:cubicBezTo>
                  <a:cubicBezTo>
                    <a:pt x="308915" y="495495"/>
                    <a:pt x="307106" y="488507"/>
                    <a:pt x="308312" y="481761"/>
                  </a:cubicBezTo>
                  <a:lnTo>
                    <a:pt x="339189" y="306710"/>
                  </a:lnTo>
                  <a:cubicBezTo>
                    <a:pt x="341119" y="295747"/>
                    <a:pt x="350768" y="287554"/>
                    <a:pt x="362106" y="287554"/>
                  </a:cubicBezTo>
                  <a:close/>
                  <a:moveTo>
                    <a:pt x="208081" y="54053"/>
                  </a:moveTo>
                  <a:lnTo>
                    <a:pt x="396118" y="54053"/>
                  </a:lnTo>
                  <a:cubicBezTo>
                    <a:pt x="407455" y="54053"/>
                    <a:pt x="417104" y="62122"/>
                    <a:pt x="419034" y="73201"/>
                  </a:cubicBezTo>
                  <a:lnTo>
                    <a:pt x="449308" y="244446"/>
                  </a:lnTo>
                  <a:cubicBezTo>
                    <a:pt x="450153" y="246855"/>
                    <a:pt x="450635" y="249504"/>
                    <a:pt x="450635" y="252154"/>
                  </a:cubicBezTo>
                  <a:cubicBezTo>
                    <a:pt x="450635" y="264919"/>
                    <a:pt x="440262" y="275275"/>
                    <a:pt x="427357" y="275275"/>
                  </a:cubicBezTo>
                  <a:lnTo>
                    <a:pt x="427115" y="275275"/>
                  </a:lnTo>
                  <a:lnTo>
                    <a:pt x="177204" y="275275"/>
                  </a:lnTo>
                  <a:cubicBezTo>
                    <a:pt x="170329" y="275275"/>
                    <a:pt x="163816" y="272265"/>
                    <a:pt x="159353" y="266966"/>
                  </a:cubicBezTo>
                  <a:cubicBezTo>
                    <a:pt x="155011" y="261788"/>
                    <a:pt x="153202" y="254803"/>
                    <a:pt x="154288" y="248059"/>
                  </a:cubicBezTo>
                  <a:lnTo>
                    <a:pt x="185285" y="73201"/>
                  </a:lnTo>
                  <a:cubicBezTo>
                    <a:pt x="187215" y="62122"/>
                    <a:pt x="196864" y="54053"/>
                    <a:pt x="208081" y="54053"/>
                  </a:cubicBezTo>
                  <a:close/>
                  <a:moveTo>
                    <a:pt x="518273" y="0"/>
                  </a:moveTo>
                  <a:cubicBezTo>
                    <a:pt x="531177" y="0"/>
                    <a:pt x="541548" y="10358"/>
                    <a:pt x="541548" y="23244"/>
                  </a:cubicBezTo>
                  <a:lnTo>
                    <a:pt x="541548" y="54075"/>
                  </a:lnTo>
                  <a:lnTo>
                    <a:pt x="572422" y="54075"/>
                  </a:lnTo>
                  <a:cubicBezTo>
                    <a:pt x="585205" y="54075"/>
                    <a:pt x="595577" y="64433"/>
                    <a:pt x="595577" y="77199"/>
                  </a:cubicBezTo>
                  <a:cubicBezTo>
                    <a:pt x="595577" y="89965"/>
                    <a:pt x="585205" y="100322"/>
                    <a:pt x="572422" y="100322"/>
                  </a:cubicBezTo>
                  <a:lnTo>
                    <a:pt x="541548" y="100322"/>
                  </a:lnTo>
                  <a:lnTo>
                    <a:pt x="541548" y="131274"/>
                  </a:lnTo>
                  <a:cubicBezTo>
                    <a:pt x="541548" y="144040"/>
                    <a:pt x="531177" y="154397"/>
                    <a:pt x="518273" y="154397"/>
                  </a:cubicBezTo>
                  <a:cubicBezTo>
                    <a:pt x="505489" y="154397"/>
                    <a:pt x="495117" y="144040"/>
                    <a:pt x="495117" y="131274"/>
                  </a:cubicBezTo>
                  <a:lnTo>
                    <a:pt x="495117" y="100322"/>
                  </a:lnTo>
                  <a:lnTo>
                    <a:pt x="464244" y="100322"/>
                  </a:lnTo>
                  <a:cubicBezTo>
                    <a:pt x="451340" y="100322"/>
                    <a:pt x="440968" y="89965"/>
                    <a:pt x="440968" y="77199"/>
                  </a:cubicBezTo>
                  <a:cubicBezTo>
                    <a:pt x="440968" y="64433"/>
                    <a:pt x="451340" y="54075"/>
                    <a:pt x="464244" y="54075"/>
                  </a:cubicBezTo>
                  <a:lnTo>
                    <a:pt x="495117" y="54075"/>
                  </a:lnTo>
                  <a:lnTo>
                    <a:pt x="495117" y="23244"/>
                  </a:lnTo>
                  <a:cubicBezTo>
                    <a:pt x="495117" y="10358"/>
                    <a:pt x="505489" y="0"/>
                    <a:pt x="518273"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45" name="ïṡļíḋê">
            <a:extLst>
              <a:ext uri="{FF2B5EF4-FFF2-40B4-BE49-F238E27FC236}">
                <a16:creationId xmlns:a16="http://schemas.microsoft.com/office/drawing/2014/main" id="{D2239A9E-C83F-40B9-8417-275059BA23A9}"/>
              </a:ext>
            </a:extLst>
          </p:cNvPr>
          <p:cNvSpPr/>
          <p:nvPr/>
        </p:nvSpPr>
        <p:spPr>
          <a:xfrm>
            <a:off x="312405" y="3573197"/>
            <a:ext cx="1712614" cy="394574"/>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Background</a:t>
            </a:r>
          </a:p>
        </p:txBody>
      </p:sp>
      <p:grpSp>
        <p:nvGrpSpPr>
          <p:cNvPr id="146" name="îşļîḋê">
            <a:extLst>
              <a:ext uri="{FF2B5EF4-FFF2-40B4-BE49-F238E27FC236}">
                <a16:creationId xmlns:a16="http://schemas.microsoft.com/office/drawing/2014/main" id="{5617B11B-6534-47B4-9C39-71BB2FE921A0}"/>
              </a:ext>
            </a:extLst>
          </p:cNvPr>
          <p:cNvGrpSpPr/>
          <p:nvPr/>
        </p:nvGrpSpPr>
        <p:grpSpPr>
          <a:xfrm>
            <a:off x="1138821" y="2945068"/>
            <a:ext cx="59781" cy="466036"/>
            <a:chOff x="1903137" y="2482831"/>
            <a:chExt cx="72000" cy="527678"/>
          </a:xfrm>
        </p:grpSpPr>
        <p:cxnSp>
          <p:nvCxnSpPr>
            <p:cNvPr id="147" name="直接连接符 146">
              <a:extLst>
                <a:ext uri="{FF2B5EF4-FFF2-40B4-BE49-F238E27FC236}">
                  <a16:creationId xmlns:a16="http://schemas.microsoft.com/office/drawing/2014/main" id="{B5D873BB-3F55-4E59-897F-8D50294AC0B6}"/>
                </a:ext>
              </a:extLst>
            </p:cNvPr>
            <p:cNvCxnSpPr/>
            <p:nvPr/>
          </p:nvCxnSpPr>
          <p:spPr>
            <a:xfrm>
              <a:off x="1939137" y="2482831"/>
              <a:ext cx="0" cy="455678"/>
            </a:xfrm>
            <a:prstGeom prst="line">
              <a:avLst/>
            </a:prstGeom>
            <a:noFill/>
            <a:ln w="12700" cap="rnd" cmpd="sng" algn="ctr">
              <a:solidFill>
                <a:sysClr val="window" lastClr="FFFFFF">
                  <a:lumMod val="75000"/>
                </a:sysClr>
              </a:solidFill>
              <a:prstDash val="solid"/>
              <a:round/>
            </a:ln>
            <a:effectLst/>
          </p:spPr>
        </p:cxnSp>
        <p:sp>
          <p:nvSpPr>
            <p:cNvPr id="148" name="îşḻîde">
              <a:extLst>
                <a:ext uri="{FF2B5EF4-FFF2-40B4-BE49-F238E27FC236}">
                  <a16:creationId xmlns:a16="http://schemas.microsoft.com/office/drawing/2014/main" id="{5D5DF5FE-E9EA-40E8-B181-CB6F293473AB}"/>
                </a:ext>
              </a:extLst>
            </p:cNvPr>
            <p:cNvSpPr/>
            <p:nvPr/>
          </p:nvSpPr>
          <p:spPr>
            <a:xfrm>
              <a:off x="1903137"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 name="íṡľïdè">
            <a:extLst>
              <a:ext uri="{FF2B5EF4-FFF2-40B4-BE49-F238E27FC236}">
                <a16:creationId xmlns:a16="http://schemas.microsoft.com/office/drawing/2014/main" id="{2803357F-F37E-4495-9060-B72919571EFC}"/>
              </a:ext>
            </a:extLst>
          </p:cNvPr>
          <p:cNvGrpSpPr/>
          <p:nvPr/>
        </p:nvGrpSpPr>
        <p:grpSpPr>
          <a:xfrm>
            <a:off x="2538981" y="2112265"/>
            <a:ext cx="705621" cy="832803"/>
            <a:chOff x="3589473" y="1539875"/>
            <a:chExt cx="849842" cy="942956"/>
          </a:xfrm>
        </p:grpSpPr>
        <p:sp>
          <p:nvSpPr>
            <p:cNvPr id="142" name="iṣļíḓê">
              <a:extLst>
                <a:ext uri="{FF2B5EF4-FFF2-40B4-BE49-F238E27FC236}">
                  <a16:creationId xmlns:a16="http://schemas.microsoft.com/office/drawing/2014/main" id="{B9322584-1F27-4BE6-949E-0245A4D3FD6D}"/>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43" name="îŝḻîḍè">
              <a:extLst>
                <a:ext uri="{FF2B5EF4-FFF2-40B4-BE49-F238E27FC236}">
                  <a16:creationId xmlns:a16="http://schemas.microsoft.com/office/drawing/2014/main" id="{AB8FA30B-774C-4F4C-AD2A-1FC33E1EEC65}"/>
                </a:ext>
              </a:extLst>
            </p:cNvPr>
            <p:cNvSpPr/>
            <p:nvPr/>
          </p:nvSpPr>
          <p:spPr>
            <a:xfrm>
              <a:off x="3840660" y="1858244"/>
              <a:ext cx="347468" cy="306219"/>
            </a:xfrm>
            <a:custGeom>
              <a:avLst/>
              <a:gdLst>
                <a:gd name="T0" fmla="*/ 2472 w 2641"/>
                <a:gd name="T1" fmla="*/ 1969 h 2331"/>
                <a:gd name="T2" fmla="*/ 2472 w 2641"/>
                <a:gd name="T3" fmla="*/ 1969 h 2331"/>
                <a:gd name="T4" fmla="*/ 2426 w 2641"/>
                <a:gd name="T5" fmla="*/ 2194 h 2331"/>
                <a:gd name="T6" fmla="*/ 2258 w 2641"/>
                <a:gd name="T7" fmla="*/ 2331 h 2331"/>
                <a:gd name="T8" fmla="*/ 269 w 2641"/>
                <a:gd name="T9" fmla="*/ 2331 h 2331"/>
                <a:gd name="T10" fmla="*/ 101 w 2641"/>
                <a:gd name="T11" fmla="*/ 2126 h 2331"/>
                <a:gd name="T12" fmla="*/ 293 w 2641"/>
                <a:gd name="T13" fmla="*/ 1188 h 2331"/>
                <a:gd name="T14" fmla="*/ 414 w 2641"/>
                <a:gd name="T15" fmla="*/ 1052 h 2331"/>
                <a:gd name="T16" fmla="*/ 414 w 2641"/>
                <a:gd name="T17" fmla="*/ 1052 h 2331"/>
                <a:gd name="T18" fmla="*/ 428 w 2641"/>
                <a:gd name="T19" fmla="*/ 1049 h 2331"/>
                <a:gd name="T20" fmla="*/ 428 w 2641"/>
                <a:gd name="T21" fmla="*/ 1048 h 2331"/>
                <a:gd name="T22" fmla="*/ 441 w 2641"/>
                <a:gd name="T23" fmla="*/ 1046 h 2331"/>
                <a:gd name="T24" fmla="*/ 445 w 2641"/>
                <a:gd name="T25" fmla="*/ 1045 h 2331"/>
                <a:gd name="T26" fmla="*/ 455 w 2641"/>
                <a:gd name="T27" fmla="*/ 1044 h 2331"/>
                <a:gd name="T28" fmla="*/ 470 w 2641"/>
                <a:gd name="T29" fmla="*/ 1044 h 2331"/>
                <a:gd name="T30" fmla="*/ 548 w 2641"/>
                <a:gd name="T31" fmla="*/ 1044 h 2331"/>
                <a:gd name="T32" fmla="*/ 2118 w 2641"/>
                <a:gd name="T33" fmla="*/ 1044 h 2331"/>
                <a:gd name="T34" fmla="*/ 2251 w 2641"/>
                <a:gd name="T35" fmla="*/ 1044 h 2331"/>
                <a:gd name="T36" fmla="*/ 2472 w 2641"/>
                <a:gd name="T37" fmla="*/ 1044 h 2331"/>
                <a:gd name="T38" fmla="*/ 2555 w 2641"/>
                <a:gd name="T39" fmla="*/ 1044 h 2331"/>
                <a:gd name="T40" fmla="*/ 2615 w 2641"/>
                <a:gd name="T41" fmla="*/ 1068 h 2331"/>
                <a:gd name="T42" fmla="*/ 2641 w 2641"/>
                <a:gd name="T43" fmla="*/ 1127 h 2331"/>
                <a:gd name="T44" fmla="*/ 2639 w 2641"/>
                <a:gd name="T45" fmla="*/ 1147 h 2331"/>
                <a:gd name="T46" fmla="*/ 2472 w 2641"/>
                <a:gd name="T47" fmla="*/ 1969 h 2331"/>
                <a:gd name="T48" fmla="*/ 2471 w 2641"/>
                <a:gd name="T49" fmla="*/ 910 h 2331"/>
                <a:gd name="T50" fmla="*/ 2320 w 2641"/>
                <a:gd name="T51" fmla="*/ 774 h 2331"/>
                <a:gd name="T52" fmla="*/ 2251 w 2641"/>
                <a:gd name="T53" fmla="*/ 774 h 2331"/>
                <a:gd name="T54" fmla="*/ 2251 w 2641"/>
                <a:gd name="T55" fmla="*/ 910 h 2331"/>
                <a:gd name="T56" fmla="*/ 2471 w 2641"/>
                <a:gd name="T57" fmla="*/ 910 h 2331"/>
                <a:gd name="T58" fmla="*/ 162 w 2641"/>
                <a:gd name="T59" fmla="*/ 1162 h 2331"/>
                <a:gd name="T60" fmla="*/ 414 w 2641"/>
                <a:gd name="T61" fmla="*/ 915 h 2331"/>
                <a:gd name="T62" fmla="*/ 414 w 2641"/>
                <a:gd name="T63" fmla="*/ 548 h 2331"/>
                <a:gd name="T64" fmla="*/ 178 w 2641"/>
                <a:gd name="T65" fmla="*/ 548 h 2331"/>
                <a:gd name="T66" fmla="*/ 0 w 2641"/>
                <a:gd name="T67" fmla="*/ 726 h 2331"/>
                <a:gd name="T68" fmla="*/ 0 w 2641"/>
                <a:gd name="T69" fmla="*/ 1955 h 2331"/>
                <a:gd name="T70" fmla="*/ 162 w 2641"/>
                <a:gd name="T71" fmla="*/ 1162 h 2331"/>
                <a:gd name="T72" fmla="*/ 2118 w 2641"/>
                <a:gd name="T73" fmla="*/ 75 h 2331"/>
                <a:gd name="T74" fmla="*/ 2118 w 2641"/>
                <a:gd name="T75" fmla="*/ 910 h 2331"/>
                <a:gd name="T76" fmla="*/ 548 w 2641"/>
                <a:gd name="T77" fmla="*/ 910 h 2331"/>
                <a:gd name="T78" fmla="*/ 548 w 2641"/>
                <a:gd name="T79" fmla="*/ 75 h 2331"/>
                <a:gd name="T80" fmla="*/ 623 w 2641"/>
                <a:gd name="T81" fmla="*/ 0 h 2331"/>
                <a:gd name="T82" fmla="*/ 2043 w 2641"/>
                <a:gd name="T83" fmla="*/ 0 h 2331"/>
                <a:gd name="T84" fmla="*/ 2118 w 2641"/>
                <a:gd name="T85" fmla="*/ 75 h 2331"/>
                <a:gd name="T86" fmla="*/ 1926 w 2641"/>
                <a:gd name="T87" fmla="*/ 665 h 2331"/>
                <a:gd name="T88" fmla="*/ 1859 w 2641"/>
                <a:gd name="T89" fmla="*/ 598 h 2331"/>
                <a:gd name="T90" fmla="*/ 806 w 2641"/>
                <a:gd name="T91" fmla="*/ 598 h 2331"/>
                <a:gd name="T92" fmla="*/ 740 w 2641"/>
                <a:gd name="T93" fmla="*/ 665 h 2331"/>
                <a:gd name="T94" fmla="*/ 806 w 2641"/>
                <a:gd name="T95" fmla="*/ 732 h 2331"/>
                <a:gd name="T96" fmla="*/ 1859 w 2641"/>
                <a:gd name="T97" fmla="*/ 732 h 2331"/>
                <a:gd name="T98" fmla="*/ 1926 w 2641"/>
                <a:gd name="T99" fmla="*/ 665 h 2331"/>
                <a:gd name="T100" fmla="*/ 1926 w 2641"/>
                <a:gd name="T101" fmla="*/ 321 h 2331"/>
                <a:gd name="T102" fmla="*/ 1859 w 2641"/>
                <a:gd name="T103" fmla="*/ 254 h 2331"/>
                <a:gd name="T104" fmla="*/ 806 w 2641"/>
                <a:gd name="T105" fmla="*/ 254 h 2331"/>
                <a:gd name="T106" fmla="*/ 740 w 2641"/>
                <a:gd name="T107" fmla="*/ 321 h 2331"/>
                <a:gd name="T108" fmla="*/ 806 w 2641"/>
                <a:gd name="T109" fmla="*/ 388 h 2331"/>
                <a:gd name="T110" fmla="*/ 1859 w 2641"/>
                <a:gd name="T111" fmla="*/ 388 h 2331"/>
                <a:gd name="T112" fmla="*/ 1926 w 2641"/>
                <a:gd name="T113" fmla="*/ 321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41" h="2331">
                  <a:moveTo>
                    <a:pt x="2472" y="1969"/>
                  </a:moveTo>
                  <a:lnTo>
                    <a:pt x="2472" y="1969"/>
                  </a:lnTo>
                  <a:lnTo>
                    <a:pt x="2426" y="2194"/>
                  </a:lnTo>
                  <a:cubicBezTo>
                    <a:pt x="2409" y="2274"/>
                    <a:pt x="2339" y="2331"/>
                    <a:pt x="2258" y="2331"/>
                  </a:cubicBezTo>
                  <a:lnTo>
                    <a:pt x="269" y="2331"/>
                  </a:lnTo>
                  <a:cubicBezTo>
                    <a:pt x="161" y="2331"/>
                    <a:pt x="80" y="2232"/>
                    <a:pt x="101" y="2126"/>
                  </a:cubicBezTo>
                  <a:lnTo>
                    <a:pt x="293" y="1188"/>
                  </a:lnTo>
                  <a:cubicBezTo>
                    <a:pt x="306" y="1123"/>
                    <a:pt x="354" y="1072"/>
                    <a:pt x="414" y="1052"/>
                  </a:cubicBezTo>
                  <a:lnTo>
                    <a:pt x="414" y="1052"/>
                  </a:lnTo>
                  <a:cubicBezTo>
                    <a:pt x="419" y="1051"/>
                    <a:pt x="423" y="1050"/>
                    <a:pt x="428" y="1049"/>
                  </a:cubicBezTo>
                  <a:cubicBezTo>
                    <a:pt x="428" y="1049"/>
                    <a:pt x="428" y="1049"/>
                    <a:pt x="428" y="1048"/>
                  </a:cubicBezTo>
                  <a:cubicBezTo>
                    <a:pt x="432" y="1047"/>
                    <a:pt x="437" y="1047"/>
                    <a:pt x="441" y="1046"/>
                  </a:cubicBezTo>
                  <a:cubicBezTo>
                    <a:pt x="442" y="1046"/>
                    <a:pt x="444" y="1046"/>
                    <a:pt x="445" y="1045"/>
                  </a:cubicBezTo>
                  <a:cubicBezTo>
                    <a:pt x="448" y="1045"/>
                    <a:pt x="452" y="1044"/>
                    <a:pt x="455" y="1044"/>
                  </a:cubicBezTo>
                  <a:cubicBezTo>
                    <a:pt x="460" y="1044"/>
                    <a:pt x="465" y="1044"/>
                    <a:pt x="470" y="1044"/>
                  </a:cubicBezTo>
                  <a:lnTo>
                    <a:pt x="548" y="1044"/>
                  </a:lnTo>
                  <a:lnTo>
                    <a:pt x="2118" y="1044"/>
                  </a:lnTo>
                  <a:lnTo>
                    <a:pt x="2251" y="1044"/>
                  </a:lnTo>
                  <a:lnTo>
                    <a:pt x="2472" y="1044"/>
                  </a:lnTo>
                  <a:lnTo>
                    <a:pt x="2555" y="1044"/>
                  </a:lnTo>
                  <a:cubicBezTo>
                    <a:pt x="2579" y="1044"/>
                    <a:pt x="2600" y="1053"/>
                    <a:pt x="2615" y="1068"/>
                  </a:cubicBezTo>
                  <a:cubicBezTo>
                    <a:pt x="2631" y="1084"/>
                    <a:pt x="2640" y="1104"/>
                    <a:pt x="2641" y="1127"/>
                  </a:cubicBezTo>
                  <a:cubicBezTo>
                    <a:pt x="2641" y="1134"/>
                    <a:pt x="2641" y="1140"/>
                    <a:pt x="2639" y="1147"/>
                  </a:cubicBezTo>
                  <a:lnTo>
                    <a:pt x="2472" y="1969"/>
                  </a:lnTo>
                  <a:close/>
                  <a:moveTo>
                    <a:pt x="2471" y="910"/>
                  </a:moveTo>
                  <a:cubicBezTo>
                    <a:pt x="2463" y="834"/>
                    <a:pt x="2398" y="774"/>
                    <a:pt x="2320" y="774"/>
                  </a:cubicBezTo>
                  <a:lnTo>
                    <a:pt x="2251" y="774"/>
                  </a:lnTo>
                  <a:lnTo>
                    <a:pt x="2251" y="910"/>
                  </a:lnTo>
                  <a:lnTo>
                    <a:pt x="2471" y="910"/>
                  </a:lnTo>
                  <a:close/>
                  <a:moveTo>
                    <a:pt x="162" y="1162"/>
                  </a:moveTo>
                  <a:cubicBezTo>
                    <a:pt x="188" y="1034"/>
                    <a:pt x="290" y="938"/>
                    <a:pt x="414" y="915"/>
                  </a:cubicBezTo>
                  <a:lnTo>
                    <a:pt x="414" y="548"/>
                  </a:lnTo>
                  <a:lnTo>
                    <a:pt x="178" y="548"/>
                  </a:lnTo>
                  <a:cubicBezTo>
                    <a:pt x="80" y="548"/>
                    <a:pt x="0" y="628"/>
                    <a:pt x="0" y="726"/>
                  </a:cubicBezTo>
                  <a:lnTo>
                    <a:pt x="0" y="1955"/>
                  </a:lnTo>
                  <a:lnTo>
                    <a:pt x="162" y="1162"/>
                  </a:lnTo>
                  <a:close/>
                  <a:moveTo>
                    <a:pt x="2118" y="75"/>
                  </a:moveTo>
                  <a:lnTo>
                    <a:pt x="2118" y="910"/>
                  </a:lnTo>
                  <a:lnTo>
                    <a:pt x="548" y="910"/>
                  </a:lnTo>
                  <a:lnTo>
                    <a:pt x="548" y="75"/>
                  </a:lnTo>
                  <a:cubicBezTo>
                    <a:pt x="548" y="33"/>
                    <a:pt x="581" y="0"/>
                    <a:pt x="623" y="0"/>
                  </a:cubicBezTo>
                  <a:lnTo>
                    <a:pt x="2043" y="0"/>
                  </a:lnTo>
                  <a:cubicBezTo>
                    <a:pt x="2084" y="0"/>
                    <a:pt x="2118" y="33"/>
                    <a:pt x="2118" y="75"/>
                  </a:cubicBezTo>
                  <a:close/>
                  <a:moveTo>
                    <a:pt x="1926" y="665"/>
                  </a:moveTo>
                  <a:cubicBezTo>
                    <a:pt x="1926" y="628"/>
                    <a:pt x="1896" y="598"/>
                    <a:pt x="1859" y="598"/>
                  </a:cubicBezTo>
                  <a:lnTo>
                    <a:pt x="806" y="598"/>
                  </a:lnTo>
                  <a:cubicBezTo>
                    <a:pt x="769" y="598"/>
                    <a:pt x="740" y="628"/>
                    <a:pt x="740" y="665"/>
                  </a:cubicBezTo>
                  <a:cubicBezTo>
                    <a:pt x="740" y="702"/>
                    <a:pt x="769" y="732"/>
                    <a:pt x="806" y="732"/>
                  </a:cubicBezTo>
                  <a:lnTo>
                    <a:pt x="1859" y="732"/>
                  </a:lnTo>
                  <a:cubicBezTo>
                    <a:pt x="1896" y="732"/>
                    <a:pt x="1926" y="702"/>
                    <a:pt x="1926" y="665"/>
                  </a:cubicBezTo>
                  <a:close/>
                  <a:moveTo>
                    <a:pt x="1926" y="321"/>
                  </a:moveTo>
                  <a:cubicBezTo>
                    <a:pt x="1926" y="284"/>
                    <a:pt x="1896" y="254"/>
                    <a:pt x="1859" y="254"/>
                  </a:cubicBezTo>
                  <a:lnTo>
                    <a:pt x="806" y="254"/>
                  </a:lnTo>
                  <a:cubicBezTo>
                    <a:pt x="769" y="254"/>
                    <a:pt x="740" y="284"/>
                    <a:pt x="740" y="321"/>
                  </a:cubicBezTo>
                  <a:cubicBezTo>
                    <a:pt x="740" y="358"/>
                    <a:pt x="769" y="388"/>
                    <a:pt x="806" y="388"/>
                  </a:cubicBezTo>
                  <a:lnTo>
                    <a:pt x="1859" y="388"/>
                  </a:lnTo>
                  <a:cubicBezTo>
                    <a:pt x="1896" y="388"/>
                    <a:pt x="1926" y="358"/>
                    <a:pt x="1926" y="321"/>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9" name="íŝļîdê">
            <a:extLst>
              <a:ext uri="{FF2B5EF4-FFF2-40B4-BE49-F238E27FC236}">
                <a16:creationId xmlns:a16="http://schemas.microsoft.com/office/drawing/2014/main" id="{731F486B-F3A5-4772-92BC-245098D68E71}"/>
              </a:ext>
            </a:extLst>
          </p:cNvPr>
          <p:cNvGrpSpPr/>
          <p:nvPr/>
        </p:nvGrpSpPr>
        <p:grpSpPr>
          <a:xfrm>
            <a:off x="2861901" y="2945067"/>
            <a:ext cx="59781" cy="1560979"/>
            <a:chOff x="3978394" y="2482830"/>
            <a:chExt cx="72000" cy="1767446"/>
          </a:xfrm>
        </p:grpSpPr>
        <p:cxnSp>
          <p:nvCxnSpPr>
            <p:cNvPr id="140" name="直接连接符 139">
              <a:extLst>
                <a:ext uri="{FF2B5EF4-FFF2-40B4-BE49-F238E27FC236}">
                  <a16:creationId xmlns:a16="http://schemas.microsoft.com/office/drawing/2014/main" id="{9C77B5E6-7955-46C0-9880-A0E7C301CADF}"/>
                </a:ext>
              </a:extLst>
            </p:cNvPr>
            <p:cNvCxnSpPr/>
            <p:nvPr/>
          </p:nvCxnSpPr>
          <p:spPr>
            <a:xfrm>
              <a:off x="4014394" y="2482830"/>
              <a:ext cx="0" cy="1767446"/>
            </a:xfrm>
            <a:prstGeom prst="line">
              <a:avLst/>
            </a:prstGeom>
            <a:noFill/>
            <a:ln w="12700" cap="rnd" cmpd="sng" algn="ctr">
              <a:solidFill>
                <a:sysClr val="window" lastClr="FFFFFF">
                  <a:lumMod val="75000"/>
                </a:sysClr>
              </a:solidFill>
              <a:prstDash val="solid"/>
              <a:round/>
            </a:ln>
            <a:effectLst/>
          </p:spPr>
        </p:cxnSp>
        <p:sp>
          <p:nvSpPr>
            <p:cNvPr id="141" name="ísľïďe">
              <a:extLst>
                <a:ext uri="{FF2B5EF4-FFF2-40B4-BE49-F238E27FC236}">
                  <a16:creationId xmlns:a16="http://schemas.microsoft.com/office/drawing/2014/main" id="{01D56ED3-8CDA-4BE0-984F-C676538393C8}"/>
                </a:ext>
              </a:extLst>
            </p:cNvPr>
            <p:cNvSpPr/>
            <p:nvPr/>
          </p:nvSpPr>
          <p:spPr>
            <a:xfrm>
              <a:off x="3978394"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4" name="îŝļîďê">
            <a:extLst>
              <a:ext uri="{FF2B5EF4-FFF2-40B4-BE49-F238E27FC236}">
                <a16:creationId xmlns:a16="http://schemas.microsoft.com/office/drawing/2014/main" id="{2D34EC5D-D67F-48A9-AEE9-94C78CA5AA8A}"/>
              </a:ext>
            </a:extLst>
          </p:cNvPr>
          <p:cNvGrpSpPr/>
          <p:nvPr/>
        </p:nvGrpSpPr>
        <p:grpSpPr>
          <a:xfrm>
            <a:off x="4262060" y="2112265"/>
            <a:ext cx="705621" cy="1298839"/>
            <a:chOff x="5664730" y="1539875"/>
            <a:chExt cx="849842" cy="1470634"/>
          </a:xfrm>
        </p:grpSpPr>
        <p:grpSp>
          <p:nvGrpSpPr>
            <p:cNvPr id="131" name="î$1iḋè">
              <a:extLst>
                <a:ext uri="{FF2B5EF4-FFF2-40B4-BE49-F238E27FC236}">
                  <a16:creationId xmlns:a16="http://schemas.microsoft.com/office/drawing/2014/main" id="{AC24B789-C64D-4D1B-8D77-B01A4CAA4AD2}"/>
                </a:ext>
              </a:extLst>
            </p:cNvPr>
            <p:cNvGrpSpPr/>
            <p:nvPr/>
          </p:nvGrpSpPr>
          <p:grpSpPr>
            <a:xfrm>
              <a:off x="5664730" y="1539875"/>
              <a:ext cx="849842" cy="942956"/>
              <a:chOff x="5664730" y="1539875"/>
              <a:chExt cx="849842" cy="942956"/>
            </a:xfrm>
          </p:grpSpPr>
          <p:sp>
            <p:nvSpPr>
              <p:cNvPr id="135" name="îṡľíḓé">
                <a:extLst>
                  <a:ext uri="{FF2B5EF4-FFF2-40B4-BE49-F238E27FC236}">
                    <a16:creationId xmlns:a16="http://schemas.microsoft.com/office/drawing/2014/main" id="{7CA341E2-651F-4F23-A01D-1EBFE70DAE98}"/>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70AD47"/>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6" name="îs1iḍé">
                <a:extLst>
                  <a:ext uri="{FF2B5EF4-FFF2-40B4-BE49-F238E27FC236}">
                    <a16:creationId xmlns:a16="http://schemas.microsoft.com/office/drawing/2014/main" id="{59AE378B-290F-45AA-A3C0-9F7F4F36C966}"/>
                  </a:ext>
                </a:extLst>
              </p:cNvPr>
              <p:cNvSpPr/>
              <p:nvPr/>
            </p:nvSpPr>
            <p:spPr>
              <a:xfrm>
                <a:off x="5915917" y="1873786"/>
                <a:ext cx="347468" cy="275133"/>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0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2" name="íṡ1îďé">
              <a:extLst>
                <a:ext uri="{FF2B5EF4-FFF2-40B4-BE49-F238E27FC236}">
                  <a16:creationId xmlns:a16="http://schemas.microsoft.com/office/drawing/2014/main" id="{498AE215-F850-4546-B22B-99487B8AB029}"/>
                </a:ext>
              </a:extLst>
            </p:cNvPr>
            <p:cNvGrpSpPr/>
            <p:nvPr/>
          </p:nvGrpSpPr>
          <p:grpSpPr>
            <a:xfrm>
              <a:off x="6053651" y="2482831"/>
              <a:ext cx="72000" cy="527678"/>
              <a:chOff x="6053651" y="2482831"/>
              <a:chExt cx="72000" cy="527678"/>
            </a:xfrm>
          </p:grpSpPr>
          <p:cxnSp>
            <p:nvCxnSpPr>
              <p:cNvPr id="133" name="直接连接符 132">
                <a:extLst>
                  <a:ext uri="{FF2B5EF4-FFF2-40B4-BE49-F238E27FC236}">
                    <a16:creationId xmlns:a16="http://schemas.microsoft.com/office/drawing/2014/main" id="{5774470E-A234-45B9-8CD5-0BE318E2CDCF}"/>
                  </a:ext>
                </a:extLst>
              </p:cNvPr>
              <p:cNvCxnSpPr/>
              <p:nvPr/>
            </p:nvCxnSpPr>
            <p:spPr>
              <a:xfrm>
                <a:off x="6089651" y="2482831"/>
                <a:ext cx="0" cy="455678"/>
              </a:xfrm>
              <a:prstGeom prst="line">
                <a:avLst/>
              </a:prstGeom>
              <a:noFill/>
              <a:ln w="12700" cap="rnd" cmpd="sng" algn="ctr">
                <a:solidFill>
                  <a:sysClr val="window" lastClr="FFFFFF">
                    <a:lumMod val="75000"/>
                  </a:sysClr>
                </a:solidFill>
                <a:prstDash val="solid"/>
                <a:round/>
              </a:ln>
              <a:effectLst/>
            </p:spPr>
          </p:cxnSp>
          <p:sp>
            <p:nvSpPr>
              <p:cNvPr id="134" name="işļiďê">
                <a:extLst>
                  <a:ext uri="{FF2B5EF4-FFF2-40B4-BE49-F238E27FC236}">
                    <a16:creationId xmlns:a16="http://schemas.microsoft.com/office/drawing/2014/main" id="{7332F91A-E8DB-42E6-8569-302296DEB202}"/>
                  </a:ext>
                </a:extLst>
              </p:cNvPr>
              <p:cNvSpPr/>
              <p:nvPr/>
            </p:nvSpPr>
            <p:spPr>
              <a:xfrm>
                <a:off x="6053651" y="2938509"/>
                <a:ext cx="72000" cy="72000"/>
              </a:xfrm>
              <a:prstGeom prst="ellipse">
                <a:avLst/>
              </a:prstGeom>
              <a:solidFill>
                <a:srgbClr val="70AD47"/>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24" name="iš1îḑé">
            <a:extLst>
              <a:ext uri="{FF2B5EF4-FFF2-40B4-BE49-F238E27FC236}">
                <a16:creationId xmlns:a16="http://schemas.microsoft.com/office/drawing/2014/main" id="{89F3618E-5C40-4DA0-AC04-F167DCA0411B}"/>
              </a:ext>
            </a:extLst>
          </p:cNvPr>
          <p:cNvGrpSpPr/>
          <p:nvPr/>
        </p:nvGrpSpPr>
        <p:grpSpPr>
          <a:xfrm>
            <a:off x="5985140" y="2112265"/>
            <a:ext cx="705621" cy="832803"/>
            <a:chOff x="7739987" y="1539875"/>
            <a:chExt cx="849842" cy="942956"/>
          </a:xfrm>
        </p:grpSpPr>
        <p:sp>
          <p:nvSpPr>
            <p:cNvPr id="129" name="îśḷíḍé">
              <a:extLst>
                <a:ext uri="{FF2B5EF4-FFF2-40B4-BE49-F238E27FC236}">
                  <a16:creationId xmlns:a16="http://schemas.microsoft.com/office/drawing/2014/main" id="{6D9E2810-8C40-4482-97F8-2F10408A908F}"/>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30" name="iśḻidè">
              <a:extLst>
                <a:ext uri="{FF2B5EF4-FFF2-40B4-BE49-F238E27FC236}">
                  <a16:creationId xmlns:a16="http://schemas.microsoft.com/office/drawing/2014/main" id="{F33C2FF9-1C14-4745-90CE-641FC3ED8B7A}"/>
                </a:ext>
              </a:extLst>
            </p:cNvPr>
            <p:cNvSpPr/>
            <p:nvPr/>
          </p:nvSpPr>
          <p:spPr>
            <a:xfrm>
              <a:off x="7991174" y="1854385"/>
              <a:ext cx="347468" cy="313935"/>
            </a:xfrm>
            <a:custGeom>
              <a:avLst/>
              <a:gdLst>
                <a:gd name="connsiteX0" fmla="*/ 462909 w 607639"/>
                <a:gd name="connsiteY0" fmla="*/ 418947 h 548999"/>
                <a:gd name="connsiteX1" fmla="*/ 607639 w 607639"/>
                <a:gd name="connsiteY1" fmla="*/ 418947 h 548999"/>
                <a:gd name="connsiteX2" fmla="*/ 607639 w 607639"/>
                <a:gd name="connsiteY2" fmla="*/ 548999 h 548999"/>
                <a:gd name="connsiteX3" fmla="*/ 462909 w 607639"/>
                <a:gd name="connsiteY3" fmla="*/ 548999 h 548999"/>
                <a:gd name="connsiteX4" fmla="*/ 231525 w 607639"/>
                <a:gd name="connsiteY4" fmla="*/ 418947 h 548999"/>
                <a:gd name="connsiteX5" fmla="*/ 376114 w 607639"/>
                <a:gd name="connsiteY5" fmla="*/ 418947 h 548999"/>
                <a:gd name="connsiteX6" fmla="*/ 376114 w 607639"/>
                <a:gd name="connsiteY6" fmla="*/ 548999 h 548999"/>
                <a:gd name="connsiteX7" fmla="*/ 231525 w 607639"/>
                <a:gd name="connsiteY7" fmla="*/ 548999 h 548999"/>
                <a:gd name="connsiteX8" fmla="*/ 0 w 607639"/>
                <a:gd name="connsiteY8" fmla="*/ 418947 h 548999"/>
                <a:gd name="connsiteX9" fmla="*/ 144659 w 607639"/>
                <a:gd name="connsiteY9" fmla="*/ 418947 h 548999"/>
                <a:gd name="connsiteX10" fmla="*/ 144659 w 607639"/>
                <a:gd name="connsiteY10" fmla="*/ 548999 h 548999"/>
                <a:gd name="connsiteX11" fmla="*/ 0 w 607639"/>
                <a:gd name="connsiteY11" fmla="*/ 548999 h 548999"/>
                <a:gd name="connsiteX12" fmla="*/ 282149 w 607639"/>
                <a:gd name="connsiteY12" fmla="*/ 231172 h 548999"/>
                <a:gd name="connsiteX13" fmla="*/ 325490 w 607639"/>
                <a:gd name="connsiteY13" fmla="*/ 231172 h 548999"/>
                <a:gd name="connsiteX14" fmla="*/ 325490 w 607639"/>
                <a:gd name="connsiteY14" fmla="*/ 281751 h 548999"/>
                <a:gd name="connsiteX15" fmla="*/ 556973 w 607639"/>
                <a:gd name="connsiteY15" fmla="*/ 281751 h 548999"/>
                <a:gd name="connsiteX16" fmla="*/ 556973 w 607639"/>
                <a:gd name="connsiteY16" fmla="*/ 375619 h 548999"/>
                <a:gd name="connsiteX17" fmla="*/ 513542 w 607639"/>
                <a:gd name="connsiteY17" fmla="*/ 375619 h 548999"/>
                <a:gd name="connsiteX18" fmla="*/ 513542 w 607639"/>
                <a:gd name="connsiteY18" fmla="*/ 325040 h 548999"/>
                <a:gd name="connsiteX19" fmla="*/ 325490 w 607639"/>
                <a:gd name="connsiteY19" fmla="*/ 325040 h 548999"/>
                <a:gd name="connsiteX20" fmla="*/ 325490 w 607639"/>
                <a:gd name="connsiteY20" fmla="*/ 375619 h 548999"/>
                <a:gd name="connsiteX21" fmla="*/ 282149 w 607639"/>
                <a:gd name="connsiteY21" fmla="*/ 375619 h 548999"/>
                <a:gd name="connsiteX22" fmla="*/ 282149 w 607639"/>
                <a:gd name="connsiteY22" fmla="*/ 325040 h 548999"/>
                <a:gd name="connsiteX23" fmla="*/ 94097 w 607639"/>
                <a:gd name="connsiteY23" fmla="*/ 325040 h 548999"/>
                <a:gd name="connsiteX24" fmla="*/ 94097 w 607639"/>
                <a:gd name="connsiteY24" fmla="*/ 375619 h 548999"/>
                <a:gd name="connsiteX25" fmla="*/ 50666 w 607639"/>
                <a:gd name="connsiteY25" fmla="*/ 375619 h 548999"/>
                <a:gd name="connsiteX26" fmla="*/ 50666 w 607639"/>
                <a:gd name="connsiteY26" fmla="*/ 281751 h 548999"/>
                <a:gd name="connsiteX27" fmla="*/ 282149 w 607639"/>
                <a:gd name="connsiteY27" fmla="*/ 281751 h 548999"/>
                <a:gd name="connsiteX28" fmla="*/ 159125 w 607639"/>
                <a:gd name="connsiteY28" fmla="*/ 0 h 548999"/>
                <a:gd name="connsiteX29" fmla="*/ 448514 w 607639"/>
                <a:gd name="connsiteY29" fmla="*/ 0 h 548999"/>
                <a:gd name="connsiteX30" fmla="*/ 448514 w 607639"/>
                <a:gd name="connsiteY30" fmla="*/ 187845 h 548999"/>
                <a:gd name="connsiteX31" fmla="*/ 159125 w 607639"/>
                <a:gd name="connsiteY31" fmla="*/ 187845 h 5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639" h="548999">
                  <a:moveTo>
                    <a:pt x="462909" y="418947"/>
                  </a:moveTo>
                  <a:lnTo>
                    <a:pt x="607639" y="418947"/>
                  </a:lnTo>
                  <a:lnTo>
                    <a:pt x="607639" y="548999"/>
                  </a:lnTo>
                  <a:lnTo>
                    <a:pt x="462909" y="548999"/>
                  </a:lnTo>
                  <a:close/>
                  <a:moveTo>
                    <a:pt x="231525" y="418947"/>
                  </a:moveTo>
                  <a:lnTo>
                    <a:pt x="376114" y="418947"/>
                  </a:lnTo>
                  <a:lnTo>
                    <a:pt x="376114" y="548999"/>
                  </a:lnTo>
                  <a:lnTo>
                    <a:pt x="231525" y="548999"/>
                  </a:lnTo>
                  <a:close/>
                  <a:moveTo>
                    <a:pt x="0" y="418947"/>
                  </a:moveTo>
                  <a:lnTo>
                    <a:pt x="144659" y="418947"/>
                  </a:lnTo>
                  <a:lnTo>
                    <a:pt x="144659" y="548999"/>
                  </a:lnTo>
                  <a:lnTo>
                    <a:pt x="0" y="548999"/>
                  </a:lnTo>
                  <a:close/>
                  <a:moveTo>
                    <a:pt x="282149" y="231172"/>
                  </a:moveTo>
                  <a:lnTo>
                    <a:pt x="325490" y="231172"/>
                  </a:lnTo>
                  <a:lnTo>
                    <a:pt x="325490" y="281751"/>
                  </a:lnTo>
                  <a:lnTo>
                    <a:pt x="556973" y="281751"/>
                  </a:lnTo>
                  <a:lnTo>
                    <a:pt x="556973" y="375619"/>
                  </a:lnTo>
                  <a:lnTo>
                    <a:pt x="513542" y="375619"/>
                  </a:lnTo>
                  <a:lnTo>
                    <a:pt x="513542" y="325040"/>
                  </a:lnTo>
                  <a:lnTo>
                    <a:pt x="325490" y="325040"/>
                  </a:lnTo>
                  <a:lnTo>
                    <a:pt x="325490" y="375619"/>
                  </a:lnTo>
                  <a:lnTo>
                    <a:pt x="282149" y="375619"/>
                  </a:lnTo>
                  <a:lnTo>
                    <a:pt x="282149" y="325040"/>
                  </a:lnTo>
                  <a:lnTo>
                    <a:pt x="94097" y="325040"/>
                  </a:lnTo>
                  <a:lnTo>
                    <a:pt x="94097" y="375619"/>
                  </a:lnTo>
                  <a:lnTo>
                    <a:pt x="50666" y="375619"/>
                  </a:lnTo>
                  <a:lnTo>
                    <a:pt x="50666" y="281751"/>
                  </a:lnTo>
                  <a:lnTo>
                    <a:pt x="282149" y="281751"/>
                  </a:lnTo>
                  <a:close/>
                  <a:moveTo>
                    <a:pt x="159125" y="0"/>
                  </a:moveTo>
                  <a:lnTo>
                    <a:pt x="448514" y="0"/>
                  </a:lnTo>
                  <a:lnTo>
                    <a:pt x="448514" y="187845"/>
                  </a:lnTo>
                  <a:lnTo>
                    <a:pt x="159125" y="187845"/>
                  </a:ln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4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25" name="í$ḻïdé">
            <a:extLst>
              <a:ext uri="{FF2B5EF4-FFF2-40B4-BE49-F238E27FC236}">
                <a16:creationId xmlns:a16="http://schemas.microsoft.com/office/drawing/2014/main" id="{265D8A5E-B189-44E7-9C88-437B07E6C967}"/>
              </a:ext>
            </a:extLst>
          </p:cNvPr>
          <p:cNvSpPr/>
          <p:nvPr/>
        </p:nvSpPr>
        <p:spPr>
          <a:xfrm>
            <a:off x="5578653" y="4448718"/>
            <a:ext cx="1720750" cy="459238"/>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Method</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grpSp>
        <p:nvGrpSpPr>
          <p:cNvPr id="126" name="iṥļîďe">
            <a:extLst>
              <a:ext uri="{FF2B5EF4-FFF2-40B4-BE49-F238E27FC236}">
                <a16:creationId xmlns:a16="http://schemas.microsoft.com/office/drawing/2014/main" id="{D9222469-222E-469B-B6E9-BAC90C8DD64E}"/>
              </a:ext>
            </a:extLst>
          </p:cNvPr>
          <p:cNvGrpSpPr/>
          <p:nvPr/>
        </p:nvGrpSpPr>
        <p:grpSpPr>
          <a:xfrm>
            <a:off x="6308060" y="2945067"/>
            <a:ext cx="59781" cy="1560979"/>
            <a:chOff x="8128908" y="2482830"/>
            <a:chExt cx="72000" cy="1767446"/>
          </a:xfrm>
        </p:grpSpPr>
        <p:cxnSp>
          <p:nvCxnSpPr>
            <p:cNvPr id="127" name="直接连接符 126">
              <a:extLst>
                <a:ext uri="{FF2B5EF4-FFF2-40B4-BE49-F238E27FC236}">
                  <a16:creationId xmlns:a16="http://schemas.microsoft.com/office/drawing/2014/main" id="{AF9F94DA-D915-415C-BC11-4D9FAD3E3446}"/>
                </a:ext>
              </a:extLst>
            </p:cNvPr>
            <p:cNvCxnSpPr/>
            <p:nvPr/>
          </p:nvCxnSpPr>
          <p:spPr>
            <a:xfrm>
              <a:off x="8164908" y="2482830"/>
              <a:ext cx="0" cy="1767446"/>
            </a:xfrm>
            <a:prstGeom prst="line">
              <a:avLst/>
            </a:prstGeom>
            <a:noFill/>
            <a:ln w="12700" cap="rnd" cmpd="sng" algn="ctr">
              <a:solidFill>
                <a:sysClr val="window" lastClr="FFFFFF">
                  <a:lumMod val="75000"/>
                </a:sysClr>
              </a:solidFill>
              <a:prstDash val="solid"/>
              <a:round/>
            </a:ln>
            <a:effectLst/>
          </p:spPr>
        </p:cxnSp>
        <p:sp>
          <p:nvSpPr>
            <p:cNvPr id="128" name="iṥlïḋé">
              <a:extLst>
                <a:ext uri="{FF2B5EF4-FFF2-40B4-BE49-F238E27FC236}">
                  <a16:creationId xmlns:a16="http://schemas.microsoft.com/office/drawing/2014/main" id="{2042D863-B8B5-458D-B2CB-6A840A93811E}"/>
                </a:ext>
              </a:extLst>
            </p:cNvPr>
            <p:cNvSpPr/>
            <p:nvPr/>
          </p:nvSpPr>
          <p:spPr>
            <a:xfrm>
              <a:off x="8128908"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7" name="ïšḷiďè">
            <a:extLst>
              <a:ext uri="{FF2B5EF4-FFF2-40B4-BE49-F238E27FC236}">
                <a16:creationId xmlns:a16="http://schemas.microsoft.com/office/drawing/2014/main" id="{ABA3183D-E034-4D4C-A833-E221168CE97C}"/>
              </a:ext>
            </a:extLst>
          </p:cNvPr>
          <p:cNvGrpSpPr/>
          <p:nvPr/>
        </p:nvGrpSpPr>
        <p:grpSpPr>
          <a:xfrm>
            <a:off x="7708218" y="2112265"/>
            <a:ext cx="705621" cy="832803"/>
            <a:chOff x="9815242" y="1539875"/>
            <a:chExt cx="849842" cy="942956"/>
          </a:xfrm>
        </p:grpSpPr>
        <p:sp>
          <p:nvSpPr>
            <p:cNvPr id="122" name="ïṣḻiḋé">
              <a:extLst>
                <a:ext uri="{FF2B5EF4-FFF2-40B4-BE49-F238E27FC236}">
                  <a16:creationId xmlns:a16="http://schemas.microsoft.com/office/drawing/2014/main" id="{B2D21765-9A56-46B8-BAF6-FA4E4AF3AFBC}"/>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rgbClr val="A5A5A5"/>
            </a:solidFill>
            <a:ln w="3175">
              <a:noFill/>
              <a:prstDash val="solid"/>
              <a:round/>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2400" b="0" i="1" u="sng" strike="noStrike" kern="0" cap="none" spc="0" normalizeH="0" baseline="0" noProof="0" dirty="0">
                <a:ln>
                  <a:noFill/>
                </a:ln>
                <a:solidFill>
                  <a:srgbClr val="4472C4"/>
                </a:solidFill>
                <a:effectLst/>
                <a:uLnTx/>
                <a:uFillTx/>
                <a:latin typeface="等线" panose="020F0502020204030204"/>
              </a:endParaRPr>
            </a:p>
          </p:txBody>
        </p:sp>
        <p:sp>
          <p:nvSpPr>
            <p:cNvPr id="123" name="íṣḷîḍé">
              <a:extLst>
                <a:ext uri="{FF2B5EF4-FFF2-40B4-BE49-F238E27FC236}">
                  <a16:creationId xmlns:a16="http://schemas.microsoft.com/office/drawing/2014/main" id="{BE1704E8-4AD0-4FD1-809C-1782A769EA9F}"/>
                </a:ext>
              </a:extLst>
            </p:cNvPr>
            <p:cNvSpPr/>
            <p:nvPr/>
          </p:nvSpPr>
          <p:spPr>
            <a:xfrm>
              <a:off x="10066429" y="1839538"/>
              <a:ext cx="347468" cy="34363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ysClr val="window" lastClr="FFFFFF"/>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zh-CN" altLang="en-US" sz="2800" b="1" i="1"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18" name="ïs1îďè">
            <a:extLst>
              <a:ext uri="{FF2B5EF4-FFF2-40B4-BE49-F238E27FC236}">
                <a16:creationId xmlns:a16="http://schemas.microsoft.com/office/drawing/2014/main" id="{32216EE4-B127-47F5-8FC1-C275BB74D7FD}"/>
              </a:ext>
            </a:extLst>
          </p:cNvPr>
          <p:cNvGrpSpPr/>
          <p:nvPr/>
        </p:nvGrpSpPr>
        <p:grpSpPr>
          <a:xfrm>
            <a:off x="8031138" y="2945068"/>
            <a:ext cx="59781" cy="466036"/>
            <a:chOff x="10204163" y="2482831"/>
            <a:chExt cx="72000" cy="527678"/>
          </a:xfrm>
        </p:grpSpPr>
        <p:cxnSp>
          <p:nvCxnSpPr>
            <p:cNvPr id="120" name="直接连接符 119">
              <a:extLst>
                <a:ext uri="{FF2B5EF4-FFF2-40B4-BE49-F238E27FC236}">
                  <a16:creationId xmlns:a16="http://schemas.microsoft.com/office/drawing/2014/main" id="{662E716B-B975-4FFF-BE77-6DA9899B68EF}"/>
                </a:ext>
              </a:extLst>
            </p:cNvPr>
            <p:cNvCxnSpPr/>
            <p:nvPr/>
          </p:nvCxnSpPr>
          <p:spPr>
            <a:xfrm>
              <a:off x="10240163" y="2482831"/>
              <a:ext cx="0" cy="455678"/>
            </a:xfrm>
            <a:prstGeom prst="line">
              <a:avLst/>
            </a:prstGeom>
            <a:noFill/>
            <a:ln w="12700" cap="rnd" cmpd="sng" algn="ctr">
              <a:solidFill>
                <a:sysClr val="window" lastClr="FFFFFF">
                  <a:lumMod val="75000"/>
                </a:sysClr>
              </a:solidFill>
              <a:prstDash val="solid"/>
              <a:round/>
            </a:ln>
            <a:effectLst/>
          </p:spPr>
        </p:cxnSp>
        <p:sp>
          <p:nvSpPr>
            <p:cNvPr id="121" name="íṥḻïďe">
              <a:extLst>
                <a:ext uri="{FF2B5EF4-FFF2-40B4-BE49-F238E27FC236}">
                  <a16:creationId xmlns:a16="http://schemas.microsoft.com/office/drawing/2014/main" id="{80276DD1-1997-4C04-9DC2-5F472E1B80D7}"/>
                </a:ext>
              </a:extLst>
            </p:cNvPr>
            <p:cNvSpPr/>
            <p:nvPr/>
          </p:nvSpPr>
          <p:spPr>
            <a:xfrm>
              <a:off x="10204163" y="2938509"/>
              <a:ext cx="72000" cy="72000"/>
            </a:xfrm>
            <a:prstGeom prst="ellipse">
              <a:avLst/>
            </a:prstGeom>
            <a:solidFill>
              <a:srgbClr val="A5A5A5"/>
            </a:solidFill>
            <a:ln w="3175" cap="flat" cmpd="sng" algn="ctr">
              <a:noFill/>
              <a:prstDash val="solid"/>
              <a:round/>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zh-CN" altLang="en-US" sz="3200" b="1" i="1"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19" name="íSlîďe">
            <a:extLst>
              <a:ext uri="{FF2B5EF4-FFF2-40B4-BE49-F238E27FC236}">
                <a16:creationId xmlns:a16="http://schemas.microsoft.com/office/drawing/2014/main" id="{A18EA4BC-82E0-4598-8B4B-326BB986246B}"/>
              </a:ext>
            </a:extLst>
          </p:cNvPr>
          <p:cNvSpPr/>
          <p:nvPr/>
        </p:nvSpPr>
        <p:spPr>
          <a:xfrm>
            <a:off x="7097251" y="3560351"/>
            <a:ext cx="1723075" cy="420266"/>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cs typeface="Calibri" panose="020F0502020204030204" pitchFamily="34" charset="0"/>
              </a:rPr>
              <a:t>Experiment</a:t>
            </a:r>
            <a:endParaRPr kumimoji="0" lang="zh-CN" altLang="en-US" sz="2400" b="1" i="0" u="none" strike="noStrike" kern="1200" cap="none" spc="0" normalizeH="0" baseline="0" noProof="0" dirty="0">
              <a:ln>
                <a:noFill/>
              </a:ln>
              <a:solidFill>
                <a:prstClr val="black"/>
              </a:solidFill>
              <a:effectLst/>
              <a:uLnTx/>
              <a:uFillTx/>
              <a:cs typeface="Calibri" panose="020F0502020204030204" pitchFamily="34" charset="0"/>
            </a:endParaRPr>
          </a:p>
        </p:txBody>
      </p:sp>
      <p:sp>
        <p:nvSpPr>
          <p:cNvPr id="43" name="矩形 42">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ïš1íḋe">
            <a:extLst>
              <a:ext uri="{FF2B5EF4-FFF2-40B4-BE49-F238E27FC236}">
                <a16:creationId xmlns:a16="http://schemas.microsoft.com/office/drawing/2014/main" id="{AF341F50-051A-4B02-9783-F13ED760DEED}"/>
              </a:ext>
            </a:extLst>
          </p:cNvPr>
          <p:cNvSpPr/>
          <p:nvPr/>
        </p:nvSpPr>
        <p:spPr>
          <a:xfrm>
            <a:off x="1819405" y="4416387"/>
            <a:ext cx="2144771" cy="523901"/>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Related Work</a:t>
            </a:r>
            <a:endParaRPr lang="zh-CN" altLang="en-US" sz="2400" b="1" dirty="0">
              <a:solidFill>
                <a:prstClr val="black"/>
              </a:solidFill>
              <a:cs typeface="Calibri" panose="020F0502020204030204" pitchFamily="34" charset="0"/>
            </a:endParaRPr>
          </a:p>
        </p:txBody>
      </p:sp>
      <p:sp>
        <p:nvSpPr>
          <p:cNvPr id="45" name="íṡḻîḑé">
            <a:extLst>
              <a:ext uri="{FF2B5EF4-FFF2-40B4-BE49-F238E27FC236}">
                <a16:creationId xmlns:a16="http://schemas.microsoft.com/office/drawing/2014/main" id="{67F86202-02B1-4301-9E14-58B195CB0C53}"/>
              </a:ext>
            </a:extLst>
          </p:cNvPr>
          <p:cNvSpPr/>
          <p:nvPr/>
        </p:nvSpPr>
        <p:spPr>
          <a:xfrm>
            <a:off x="3712741" y="3608909"/>
            <a:ext cx="2071400" cy="323150"/>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400" b="1" dirty="0">
                <a:solidFill>
                  <a:prstClr val="black"/>
                </a:solidFill>
                <a:cs typeface="Calibri" panose="020F0502020204030204" pitchFamily="34" charset="0"/>
              </a:rPr>
              <a:t>Limitations</a:t>
            </a:r>
          </a:p>
        </p:txBody>
      </p:sp>
    </p:spTree>
    <p:extLst>
      <p:ext uri="{BB962C8B-B14F-4D97-AF65-F5344CB8AC3E}">
        <p14:creationId xmlns:p14="http://schemas.microsoft.com/office/powerpoint/2010/main" val="3821742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DBFAA98-4354-46E0-92EC-C1B7C158524C}"/>
              </a:ext>
            </a:extLst>
          </p:cNvPr>
          <p:cNvSpPr txBox="1"/>
          <p:nvPr/>
        </p:nvSpPr>
        <p:spPr>
          <a:xfrm>
            <a:off x="319885" y="1583602"/>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L1: Overlook the benefit of pre-training.</a:t>
            </a:r>
          </a:p>
        </p:txBody>
      </p:sp>
      <p:sp>
        <p:nvSpPr>
          <p:cNvPr id="15" name="矩形 14">
            <a:extLst>
              <a:ext uri="{FF2B5EF4-FFF2-40B4-BE49-F238E27FC236}">
                <a16:creationId xmlns:a16="http://schemas.microsoft.com/office/drawing/2014/main" id="{32FED15B-977B-475B-BC05-29823F1C58D5}"/>
              </a:ext>
            </a:extLst>
          </p:cNvPr>
          <p:cNvSpPr/>
          <p:nvPr/>
        </p:nvSpPr>
        <p:spPr>
          <a:xfrm>
            <a:off x="312405" y="1139542"/>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a:extLst>
              <a:ext uri="{FF2B5EF4-FFF2-40B4-BE49-F238E27FC236}">
                <a16:creationId xmlns:a16="http://schemas.microsoft.com/office/drawing/2014/main" id="{1BBADA96-5265-41F0-89BA-43BBF3624EA0}"/>
              </a:ext>
            </a:extLst>
          </p:cNvPr>
          <p:cNvSpPr txBox="1"/>
          <p:nvPr/>
        </p:nvSpPr>
        <p:spPr>
          <a:xfrm>
            <a:off x="304644" y="406500"/>
            <a:ext cx="3910003" cy="707886"/>
          </a:xfrm>
          <a:prstGeom prst="rect">
            <a:avLst/>
          </a:prstGeom>
          <a:noFill/>
        </p:spPr>
        <p:txBody>
          <a:bodyPr wrap="square" rtlCol="0">
            <a:spAutoFit/>
          </a:bodyPr>
          <a:lstStyle/>
          <a:p>
            <a:pPr marL="42565" lvl="1" algn="just">
              <a:spcBef>
                <a:spcPts val="900"/>
              </a:spcBef>
              <a:spcAft>
                <a:spcPts val="900"/>
              </a:spcAft>
              <a:defRPr/>
            </a:pPr>
            <a:r>
              <a:rPr lang="en-US" altLang="zh-CN" sz="4000" b="1" dirty="0">
                <a:latin typeface="Calibri" panose="020F0502020204030204" pitchFamily="34" charset="0"/>
                <a:cs typeface="Calibri" panose="020F0502020204030204" pitchFamily="34" charset="0"/>
              </a:rPr>
              <a:t>Limitations</a:t>
            </a:r>
          </a:p>
        </p:txBody>
      </p:sp>
      <p:sp>
        <p:nvSpPr>
          <p:cNvPr id="2" name="灯片编号占位符 1"/>
          <p:cNvSpPr>
            <a:spLocks noGrp="1"/>
          </p:cNvSpPr>
          <p:nvPr>
            <p:ph type="sldNum" sz="quarter" idx="12"/>
          </p:nvPr>
        </p:nvSpPr>
        <p:spPr/>
        <p:txBody>
          <a:bodyPr/>
          <a:lstStyle/>
          <a:p>
            <a:fld id="{A5D327FE-2213-41B5-9A6E-39CAB37BBA7B}" type="slidenum">
              <a:rPr lang="zh-CN" altLang="en-US" smtClean="0"/>
              <a:t>9</a:t>
            </a:fld>
            <a:endParaRPr lang="zh-CN" altLang="en-US"/>
          </a:p>
        </p:txBody>
      </p:sp>
      <p:sp>
        <p:nvSpPr>
          <p:cNvPr id="7" name="矩形 6">
            <a:extLst>
              <a:ext uri="{FF2B5EF4-FFF2-40B4-BE49-F238E27FC236}">
                <a16:creationId xmlns:a16="http://schemas.microsoft.com/office/drawing/2014/main" id="{32FED15B-977B-475B-BC05-29823F1C58D5}"/>
              </a:ext>
            </a:extLst>
          </p:cNvPr>
          <p:cNvSpPr/>
          <p:nvPr/>
        </p:nvSpPr>
        <p:spPr>
          <a:xfrm>
            <a:off x="312405" y="6345694"/>
            <a:ext cx="8294615" cy="3428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a:extLst>
              <a:ext uri="{FF2B5EF4-FFF2-40B4-BE49-F238E27FC236}">
                <a16:creationId xmlns:a16="http://schemas.microsoft.com/office/drawing/2014/main" id="{7828891B-89DC-3AA2-5D43-39E107F617AD}"/>
              </a:ext>
            </a:extLst>
          </p:cNvPr>
          <p:cNvSpPr txBox="1"/>
          <p:nvPr/>
        </p:nvSpPr>
        <p:spPr>
          <a:xfrm>
            <a:off x="304645" y="2959590"/>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L2: Lack the representation-level supervision.</a:t>
            </a:r>
          </a:p>
        </p:txBody>
      </p:sp>
      <p:sp>
        <p:nvSpPr>
          <p:cNvPr id="11" name="文本框 10">
            <a:extLst>
              <a:ext uri="{FF2B5EF4-FFF2-40B4-BE49-F238E27FC236}">
                <a16:creationId xmlns:a16="http://schemas.microsoft.com/office/drawing/2014/main" id="{594653BB-0DEA-C00D-BBBB-E713880BB758}"/>
              </a:ext>
            </a:extLst>
          </p:cNvPr>
          <p:cNvSpPr txBox="1"/>
          <p:nvPr/>
        </p:nvSpPr>
        <p:spPr>
          <a:xfrm>
            <a:off x="319885" y="4446486"/>
            <a:ext cx="8302375" cy="52322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L3: Ignore the diversity of the seller-generated data.</a:t>
            </a:r>
          </a:p>
        </p:txBody>
      </p:sp>
    </p:spTree>
    <p:extLst>
      <p:ext uri="{BB962C8B-B14F-4D97-AF65-F5344CB8AC3E}">
        <p14:creationId xmlns:p14="http://schemas.microsoft.com/office/powerpoint/2010/main" val="236230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5|0.7"/>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6029</TotalTime>
  <Words>2187</Words>
  <Application>Microsoft Macintosh PowerPoint</Application>
  <PresentationFormat>全屏显示(4:3)</PresentationFormat>
  <Paragraphs>382</Paragraphs>
  <Slides>21</Slides>
  <Notes>21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21</vt:i4>
      </vt:variant>
    </vt:vector>
  </HeadingPairs>
  <TitlesOfParts>
    <vt:vector size="29" baseType="lpstr">
      <vt:lpstr>等线</vt:lpstr>
      <vt:lpstr>Arial</vt:lpstr>
      <vt:lpstr>Calibri</vt:lpstr>
      <vt:lpstr>Calibri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Xiaolin</dc:creator>
  <cp:lastModifiedBy>Microsoft Office User</cp:lastModifiedBy>
  <cp:revision>908</cp:revision>
  <dcterms:created xsi:type="dcterms:W3CDTF">2021-05-27T11:39:23Z</dcterms:created>
  <dcterms:modified xsi:type="dcterms:W3CDTF">2022-06-02T04:51:51Z</dcterms:modified>
</cp:coreProperties>
</file>